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heme/themeOverride2.xml" ContentType="application/vnd.openxmlformats-officedocument.themeOverr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Override3.xml" ContentType="application/vnd.openxmlformats-officedocument.themeOverride+xml"/>
  <Override PartName="/ppt/tags/tag7.xml" ContentType="application/vnd.openxmlformats-officedocument.presentationml.tags+xml"/>
  <Override PartName="/ppt/theme/themeOverride4.xml" ContentType="application/vnd.openxmlformats-officedocument.themeOverride+xml"/>
  <Override PartName="/ppt/tags/tag8.xml" ContentType="application/vnd.openxmlformats-officedocument.presentationml.tags+xml"/>
  <Override PartName="/ppt/tags/tag9.xml" ContentType="application/vnd.openxmlformats-officedocument.presentationml.tags+xml"/>
  <Override PartName="/ppt/theme/themeOverride5.xml" ContentType="application/vnd.openxmlformats-officedocument.themeOverr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heme/themeOverride6.xml" ContentType="application/vnd.openxmlformats-officedocument.themeOverride+xml"/>
  <Override PartName="/ppt/tags/tag15.xml" ContentType="application/vnd.openxmlformats-officedocument.presentationml.tags+xml"/>
  <Override PartName="/ppt/tags/tag16.xml" ContentType="application/vnd.openxmlformats-officedocument.presentationml.tags+xml"/>
  <Override PartName="/ppt/theme/themeOverride7.xml" ContentType="application/vnd.openxmlformats-officedocument.themeOverride+xml"/>
  <Override PartName="/ppt/tags/tag17.xml" ContentType="application/vnd.openxmlformats-officedocument.presentationml.tags+xml"/>
  <Override PartName="/ppt/tags/tag18.xml" ContentType="application/vnd.openxmlformats-officedocument.presentationml.tags+xml"/>
  <Override PartName="/ppt/theme/themeOverride8.xml" ContentType="application/vnd.openxmlformats-officedocument.themeOverr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Override9.xml" ContentType="application/vnd.openxmlformats-officedocument.themeOverr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Override10.xml" ContentType="application/vnd.openxmlformats-officedocument.themeOverride+xml"/>
  <Override PartName="/ppt/tags/tag26.xml" ContentType="application/vnd.openxmlformats-officedocument.presentationml.tags+xml"/>
  <Override PartName="/ppt/tags/tag27.xml" ContentType="application/vnd.openxmlformats-officedocument.presentationml.tags+xml"/>
  <Override PartName="/ppt/theme/themeOverride11.xml" ContentType="application/vnd.openxmlformats-officedocument.themeOverride+xml"/>
  <Override PartName="/ppt/theme/themeOverride12.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heme/themeOverride13.xml" ContentType="application/vnd.openxmlformats-officedocument.themeOverr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heme/themeOverride14.xml" ContentType="application/vnd.openxmlformats-officedocument.themeOverride+xml"/>
  <Override PartName="/ppt/tags/tag33.xml" ContentType="application/vnd.openxmlformats-officedocument.presentationml.tags+xml"/>
  <Override PartName="/ppt/tags/tag34.xml" ContentType="application/vnd.openxmlformats-officedocument.presentationml.tags+xml"/>
  <Override PartName="/ppt/theme/themeOverride15.xml" ContentType="application/vnd.openxmlformats-officedocument.themeOverr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heme/themeOverride16.xml" ContentType="application/vnd.openxmlformats-officedocument.themeOverride+xml"/>
  <Override PartName="/ppt/tags/tag39.xml" ContentType="application/vnd.openxmlformats-officedocument.presentationml.tags+xml"/>
  <Override PartName="/ppt/tags/tag40.xml" ContentType="application/vnd.openxmlformats-officedocument.presentationml.tags+xml"/>
  <Override PartName="/ppt/theme/theme2.xml" ContentType="application/vnd.openxmlformats-officedocument.them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7.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2.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3.xml" ContentType="application/vnd.openxmlformats-officedocument.presentationml.notesSlide+xml"/>
  <Override PartName="/ppt/tags/tag71.xml" ContentType="application/vnd.openxmlformats-officedocument.presentationml.tags+xml"/>
  <Override PartName="/ppt/notesSlides/notesSlide14.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15.xml" ContentType="application/vnd.openxmlformats-officedocument.presentationml.notesSlide+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16.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0"/>
  </p:notesMasterIdLst>
  <p:sldIdLst>
    <p:sldId id="437" r:id="rId2"/>
    <p:sldId id="490" r:id="rId3"/>
    <p:sldId id="2147477247" r:id="rId4"/>
    <p:sldId id="2147378068" r:id="rId5"/>
    <p:sldId id="2147477239" r:id="rId6"/>
    <p:sldId id="2147378074" r:id="rId7"/>
    <p:sldId id="2147477243" r:id="rId8"/>
    <p:sldId id="2147477245" r:id="rId9"/>
    <p:sldId id="498" r:id="rId10"/>
    <p:sldId id="371" r:id="rId11"/>
    <p:sldId id="445" r:id="rId12"/>
    <p:sldId id="485" r:id="rId13"/>
    <p:sldId id="447" r:id="rId14"/>
    <p:sldId id="448" r:id="rId15"/>
    <p:sldId id="381" r:id="rId16"/>
    <p:sldId id="380" r:id="rId17"/>
    <p:sldId id="370" r:id="rId18"/>
    <p:sldId id="449" r:id="rId19"/>
    <p:sldId id="497" r:id="rId20"/>
    <p:sldId id="392" r:id="rId21"/>
    <p:sldId id="2147378038" r:id="rId22"/>
    <p:sldId id="2147378042" r:id="rId23"/>
    <p:sldId id="2147378043" r:id="rId24"/>
    <p:sldId id="450" r:id="rId25"/>
    <p:sldId id="451" r:id="rId26"/>
    <p:sldId id="2147378044" r:id="rId27"/>
    <p:sldId id="452" r:id="rId28"/>
    <p:sldId id="464" r:id="rId29"/>
    <p:sldId id="465" r:id="rId30"/>
    <p:sldId id="2147378048" r:id="rId31"/>
    <p:sldId id="2147378046" r:id="rId32"/>
    <p:sldId id="2147378056" r:id="rId33"/>
    <p:sldId id="2147378070" r:id="rId34"/>
    <p:sldId id="2147378058" r:id="rId35"/>
    <p:sldId id="2147378059" r:id="rId36"/>
    <p:sldId id="2147378060" r:id="rId37"/>
    <p:sldId id="2147378062" r:id="rId38"/>
    <p:sldId id="2147477244" r:id="rId39"/>
    <p:sldId id="2147378071" r:id="rId40"/>
    <p:sldId id="2147477241" r:id="rId41"/>
    <p:sldId id="2147477242" r:id="rId42"/>
    <p:sldId id="2147378050" r:id="rId43"/>
    <p:sldId id="500" r:id="rId44"/>
    <p:sldId id="478" r:id="rId45"/>
    <p:sldId id="2147477248" r:id="rId46"/>
    <p:sldId id="300" r:id="rId47"/>
    <p:sldId id="425" r:id="rId48"/>
    <p:sldId id="426"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8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25A5D1-08E9-40B6-8739-AE778BF68014}" v="31" dt="2024-09-05T01:12:55.6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4683" autoAdjust="0"/>
  </p:normalViewPr>
  <p:slideViewPr>
    <p:cSldViewPr snapToGrid="0">
      <p:cViewPr varScale="1">
        <p:scale>
          <a:sx n="79" d="100"/>
          <a:sy n="79" d="100"/>
        </p:scale>
        <p:origin x="120"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05B744-F7CC-4198-B9E0-C7503E7E71FF}" type="datetimeFigureOut">
              <a:rPr lang="en-GB" smtClean="0"/>
              <a:t>29/10/2025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905E00-F932-4DE5-8D54-CEEDC94ACB67}" type="slidenum">
              <a:rPr lang="en-GB" smtClean="0"/>
              <a:t>‹#›</a:t>
            </a:fld>
            <a:endParaRPr lang="en-GB"/>
          </a:p>
        </p:txBody>
      </p:sp>
    </p:spTree>
    <p:extLst>
      <p:ext uri="{BB962C8B-B14F-4D97-AF65-F5344CB8AC3E}">
        <p14:creationId xmlns:p14="http://schemas.microsoft.com/office/powerpoint/2010/main" val="3246095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trends not looking good for liver disease world wide.  They may be falling for viral hepatitis, but  you will see that overall,, things are getting worse.  Half way into talk you will understand the title as women are at increasing risk.  What I hope to point out is that we need due diligence in underwriting to look for the red flags that are not so easily seen unless you look for them  As you will see, claims are going up, and thus, we need to pay closer attention to the details.  I will help make that easier as I illustrate the pearls when we look at a typical claim.</a:t>
            </a:r>
          </a:p>
        </p:txBody>
      </p:sp>
      <p:sp>
        <p:nvSpPr>
          <p:cNvPr id="4" name="Slide Number Placeholder 3"/>
          <p:cNvSpPr>
            <a:spLocks noGrp="1"/>
          </p:cNvSpPr>
          <p:nvPr>
            <p:ph type="sldNum" sz="quarter" idx="5"/>
          </p:nvPr>
        </p:nvSpPr>
        <p:spPr/>
        <p:txBody>
          <a:bodyPr/>
          <a:lstStyle/>
          <a:p>
            <a:fld id="{FC905E00-F932-4DE5-8D54-CEEDC94ACB67}" type="slidenum">
              <a:rPr lang="en-GB" smtClean="0"/>
              <a:t>2</a:t>
            </a:fld>
            <a:endParaRPr lang="en-GB"/>
          </a:p>
        </p:txBody>
      </p:sp>
    </p:spTree>
    <p:extLst>
      <p:ext uri="{BB962C8B-B14F-4D97-AF65-F5344CB8AC3E}">
        <p14:creationId xmlns:p14="http://schemas.microsoft.com/office/powerpoint/2010/main" val="540759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17</a:t>
            </a:fld>
            <a:endParaRPr lang="en-GB"/>
          </a:p>
        </p:txBody>
      </p:sp>
    </p:spTree>
    <p:extLst>
      <p:ext uri="{BB962C8B-B14F-4D97-AF65-F5344CB8AC3E}">
        <p14:creationId xmlns:p14="http://schemas.microsoft.com/office/powerpoint/2010/main" val="28101383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4775C-4904-EC4C-A1C7-7FDAAFFB030E}" type="slidenum">
              <a:rPr lang="en-US" smtClean="0"/>
              <a:t>20</a:t>
            </a:fld>
            <a:endParaRPr lang="en-US"/>
          </a:p>
        </p:txBody>
      </p:sp>
    </p:spTree>
    <p:extLst>
      <p:ext uri="{BB962C8B-B14F-4D97-AF65-F5344CB8AC3E}">
        <p14:creationId xmlns:p14="http://schemas.microsoft.com/office/powerpoint/2010/main" val="2067310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653346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Bean</a:t>
            </a:r>
          </a:p>
        </p:txBody>
      </p:sp>
    </p:spTree>
    <p:extLst>
      <p:ext uri="{BB962C8B-B14F-4D97-AF65-F5344CB8AC3E}">
        <p14:creationId xmlns:p14="http://schemas.microsoft.com/office/powerpoint/2010/main" val="27886028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32</a:t>
            </a:fld>
            <a:endParaRPr lang="en-GB"/>
          </a:p>
        </p:txBody>
      </p:sp>
    </p:spTree>
    <p:extLst>
      <p:ext uri="{BB962C8B-B14F-4D97-AF65-F5344CB8AC3E}">
        <p14:creationId xmlns:p14="http://schemas.microsoft.com/office/powerpoint/2010/main" val="570290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33</a:t>
            </a:fld>
            <a:endParaRPr lang="en-GB"/>
          </a:p>
        </p:txBody>
      </p:sp>
    </p:spTree>
    <p:extLst>
      <p:ext uri="{BB962C8B-B14F-4D97-AF65-F5344CB8AC3E}">
        <p14:creationId xmlns:p14="http://schemas.microsoft.com/office/powerpoint/2010/main" val="4024256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35</a:t>
            </a:fld>
            <a:endParaRPr lang="en-GB"/>
          </a:p>
        </p:txBody>
      </p:sp>
    </p:spTree>
    <p:extLst>
      <p:ext uri="{BB962C8B-B14F-4D97-AF65-F5344CB8AC3E}">
        <p14:creationId xmlns:p14="http://schemas.microsoft.com/office/powerpoint/2010/main" val="1266559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37</a:t>
            </a:fld>
            <a:endParaRPr lang="en-GB"/>
          </a:p>
        </p:txBody>
      </p:sp>
    </p:spTree>
    <p:extLst>
      <p:ext uri="{BB962C8B-B14F-4D97-AF65-F5344CB8AC3E}">
        <p14:creationId xmlns:p14="http://schemas.microsoft.com/office/powerpoint/2010/main" val="3284392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41</a:t>
            </a:fld>
            <a:endParaRPr lang="en-GB"/>
          </a:p>
        </p:txBody>
      </p:sp>
    </p:spTree>
    <p:extLst>
      <p:ext uri="{BB962C8B-B14F-4D97-AF65-F5344CB8AC3E}">
        <p14:creationId xmlns:p14="http://schemas.microsoft.com/office/powerpoint/2010/main" val="4242194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F8ED666-4372-485F-9851-ED435EF4ACCF}" type="slidenum">
              <a:rPr lang="en-GB" smtClean="0"/>
              <a:pPr/>
              <a:t>43</a:t>
            </a:fld>
            <a:endParaRPr lang="en-GB" dirty="0"/>
          </a:p>
        </p:txBody>
      </p:sp>
    </p:spTree>
    <p:extLst>
      <p:ext uri="{BB962C8B-B14F-4D97-AF65-F5344CB8AC3E}">
        <p14:creationId xmlns:p14="http://schemas.microsoft.com/office/powerpoint/2010/main" val="93859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E9AFF-C77D-8A81-A754-CF31CE9B95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7D672A-432C-8324-71D4-DA6A88BFD4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60E65-413B-CE1B-7E1F-7E317BF98A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11461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45</a:t>
            </a:fld>
            <a:endParaRPr lang="en-GB"/>
          </a:p>
        </p:txBody>
      </p:sp>
    </p:spTree>
    <p:extLst>
      <p:ext uri="{BB962C8B-B14F-4D97-AF65-F5344CB8AC3E}">
        <p14:creationId xmlns:p14="http://schemas.microsoft.com/office/powerpoint/2010/main" val="971555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02633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going to take one country as an example on prevalence.   As this really depicts the prevalence of individual criteria </a:t>
            </a:r>
          </a:p>
        </p:txBody>
      </p:sp>
      <p:sp>
        <p:nvSpPr>
          <p:cNvPr id="4" name="Slide Number Placeholder 3"/>
          <p:cNvSpPr>
            <a:spLocks noGrp="1"/>
          </p:cNvSpPr>
          <p:nvPr>
            <p:ph type="sldNum" sz="quarter" idx="5"/>
          </p:nvPr>
        </p:nvSpPr>
        <p:spPr/>
        <p:txBody>
          <a:bodyPr/>
          <a:lstStyle/>
          <a:p>
            <a:fld id="{FC905E00-F932-4DE5-8D54-CEEDC94ACB67}" type="slidenum">
              <a:rPr lang="en-GB" smtClean="0"/>
              <a:t>5</a:t>
            </a:fld>
            <a:endParaRPr lang="en-GB"/>
          </a:p>
        </p:txBody>
      </p:sp>
    </p:spTree>
    <p:extLst>
      <p:ext uri="{BB962C8B-B14F-4D97-AF65-F5344CB8AC3E}">
        <p14:creationId xmlns:p14="http://schemas.microsoft.com/office/powerpoint/2010/main" val="2413129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6</a:t>
            </a:fld>
            <a:endParaRPr lang="en-GB"/>
          </a:p>
        </p:txBody>
      </p:sp>
    </p:spTree>
    <p:extLst>
      <p:ext uri="{BB962C8B-B14F-4D97-AF65-F5344CB8AC3E}">
        <p14:creationId xmlns:p14="http://schemas.microsoft.com/office/powerpoint/2010/main" val="280226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C905E00-F932-4DE5-8D54-CEEDC94ACB67}" type="slidenum">
              <a:rPr lang="en-GB" smtClean="0"/>
              <a:t>8</a:t>
            </a:fld>
            <a:endParaRPr lang="en-GB"/>
          </a:p>
        </p:txBody>
      </p:sp>
    </p:spTree>
    <p:extLst>
      <p:ext uri="{BB962C8B-B14F-4D97-AF65-F5344CB8AC3E}">
        <p14:creationId xmlns:p14="http://schemas.microsoft.com/office/powerpoint/2010/main" val="2916976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highlight>
                  <a:srgbClr val="FFFF00"/>
                </a:highlight>
              </a:rPr>
              <a:t>pretty high given fact that less than half of alcoholics have ALD.    so there must be lots of alcoholics in the world!!</a:t>
            </a:r>
          </a:p>
        </p:txBody>
      </p:sp>
    </p:spTree>
    <p:extLst>
      <p:ext uri="{BB962C8B-B14F-4D97-AF65-F5344CB8AC3E}">
        <p14:creationId xmlns:p14="http://schemas.microsoft.com/office/powerpoint/2010/main" val="3481977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A4775C-4904-EC4C-A1C7-7FDAAFFB030E}" type="slidenum">
              <a:rPr lang="en-US" smtClean="0"/>
              <a:t>15</a:t>
            </a:fld>
            <a:endParaRPr lang="en-US"/>
          </a:p>
        </p:txBody>
      </p:sp>
    </p:spTree>
    <p:extLst>
      <p:ext uri="{BB962C8B-B14F-4D97-AF65-F5344CB8AC3E}">
        <p14:creationId xmlns:p14="http://schemas.microsoft.com/office/powerpoint/2010/main" val="4116724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I think I have convinced you all that alcohol misuse has gone up and especially in women… and the more educated, the more the misuse.. without them even realizing it.   </a:t>
            </a:r>
          </a:p>
        </p:txBody>
      </p:sp>
      <p:sp>
        <p:nvSpPr>
          <p:cNvPr id="4" name="Slide Number Placeholder 3"/>
          <p:cNvSpPr>
            <a:spLocks noGrp="1"/>
          </p:cNvSpPr>
          <p:nvPr>
            <p:ph type="sldNum" sz="quarter" idx="5"/>
          </p:nvPr>
        </p:nvSpPr>
        <p:spPr/>
        <p:txBody>
          <a:bodyPr/>
          <a:lstStyle/>
          <a:p>
            <a:fld id="{FC905E00-F932-4DE5-8D54-CEEDC94ACB67}" type="slidenum">
              <a:rPr lang="en-GB" smtClean="0"/>
              <a:t>16</a:t>
            </a:fld>
            <a:endParaRPr lang="en-GB"/>
          </a:p>
        </p:txBody>
      </p:sp>
    </p:spTree>
    <p:extLst>
      <p:ext uri="{BB962C8B-B14F-4D97-AF65-F5344CB8AC3E}">
        <p14:creationId xmlns:p14="http://schemas.microsoft.com/office/powerpoint/2010/main" val="85438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themeOverride" Target="../theme/themeOverride1.xml"/><Relationship Id="rId5" Type="http://schemas.openxmlformats.org/officeDocument/2006/relationships/image" Target="../media/image1.emf"/><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1.emf"/><Relationship Id="rId2" Type="http://schemas.openxmlformats.org/officeDocument/2006/relationships/tags" Target="../tags/tag3.xml"/><Relationship Id="rId1" Type="http://schemas.openxmlformats.org/officeDocument/2006/relationships/themeOverride" Target="../theme/themeOverride2.xml"/><Relationship Id="rId6" Type="http://schemas.openxmlformats.org/officeDocument/2006/relationships/slideMaster" Target="../slideMasters/slideMaster1.xml"/><Relationship Id="rId5" Type="http://schemas.openxmlformats.org/officeDocument/2006/relationships/tags" Target="../tags/tag6.xml"/><Relationship Id="rId4" Type="http://schemas.openxmlformats.org/officeDocument/2006/relationships/tags" Target="../tags/tag5.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themeOverride" Target="../theme/themeOverride3.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hemeOverride" Target="../theme/themeOverride4.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tags" Target="../tags/tag11.xml"/><Relationship Id="rId7"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hemeOverride" Target="../theme/themeOverride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hemeOverride" Target="../theme/themeOverride6.xml"/><Relationship Id="rId5" Type="http://schemas.openxmlformats.org/officeDocument/2006/relationships/image" Target="../media/image1.emf"/><Relationship Id="rId4"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hemeOverride" Target="../theme/themeOverride7.xml"/><Relationship Id="rId5" Type="http://schemas.openxmlformats.org/officeDocument/2006/relationships/image" Target="../media/image1.emf"/><Relationship Id="rId4"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0.xml"/><Relationship Id="rId7" Type="http://schemas.openxmlformats.org/officeDocument/2006/relationships/image" Target="../media/image1.emf"/><Relationship Id="rId2" Type="http://schemas.openxmlformats.org/officeDocument/2006/relationships/tags" Target="../tags/tag19.xml"/><Relationship Id="rId1" Type="http://schemas.openxmlformats.org/officeDocument/2006/relationships/themeOverride" Target="../theme/themeOverride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hemeOverride" Target="../theme/themeOverride9.xml"/><Relationship Id="rId6" Type="http://schemas.openxmlformats.org/officeDocument/2006/relationships/image" Target="../media/image1.emf"/><Relationship Id="rId5" Type="http://schemas.openxmlformats.org/officeDocument/2006/relationships/slideMaster" Target="../slideMasters/slideMaster1.xml"/><Relationship Id="rId4" Type="http://schemas.openxmlformats.org/officeDocument/2006/relationships/tags" Target="../tags/tag25.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hemeOverride" Target="../theme/themeOverride10.xml"/><Relationship Id="rId5" Type="http://schemas.openxmlformats.org/officeDocument/2006/relationships/image" Target="../media/image1.emf"/><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25.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hemeOverride" Target="../theme/themeOverride12.xml"/><Relationship Id="rId5" Type="http://schemas.openxmlformats.org/officeDocument/2006/relationships/image" Target="../media/image1.emf"/><Relationship Id="rId4"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hemeOverride" Target="../theme/themeOverride13.xml"/><Relationship Id="rId6" Type="http://schemas.openxmlformats.org/officeDocument/2006/relationships/image" Target="../media/image1.emf"/><Relationship Id="rId5" Type="http://schemas.openxmlformats.org/officeDocument/2006/relationships/slideMaster" Target="../slideMasters/slideMaster1.xml"/><Relationship Id="rId4" Type="http://schemas.openxmlformats.org/officeDocument/2006/relationships/tags" Target="../tags/tag3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ags" Target="../tags/tag33.xml"/><Relationship Id="rId1" Type="http://schemas.openxmlformats.org/officeDocument/2006/relationships/themeOverride" Target="../theme/themeOverride14.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36.xml"/><Relationship Id="rId7" Type="http://schemas.openxmlformats.org/officeDocument/2006/relationships/image" Target="../media/image3.png"/><Relationship Id="rId2" Type="http://schemas.openxmlformats.org/officeDocument/2006/relationships/tags" Target="../tags/tag35.xml"/><Relationship Id="rId1" Type="http://schemas.openxmlformats.org/officeDocument/2006/relationships/themeOverride" Target="../theme/themeOverride15.xml"/><Relationship Id="rId6" Type="http://schemas.openxmlformats.org/officeDocument/2006/relationships/slideMaster" Target="../slideMasters/slideMaster1.xml"/><Relationship Id="rId5" Type="http://schemas.openxmlformats.org/officeDocument/2006/relationships/tags" Target="../tags/tag38.xml"/><Relationship Id="rId4" Type="http://schemas.openxmlformats.org/officeDocument/2006/relationships/tags" Target="../tags/tag37.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hemeOverride" Target="../theme/themeOverride16.xml"/><Relationship Id="rId5" Type="http://schemas.openxmlformats.org/officeDocument/2006/relationships/image" Target="../media/image2.emf"/><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DC63E-07D4-0ADF-AC63-75FF825C88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0FBA2A8-3A40-D3B5-BBBC-E3D02C4975F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D8934A-9EAD-EEFE-93B3-4028F5FB3CED}"/>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C25A2DB6-E80A-220E-AA62-9F8481E941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66C9C-D5A3-4626-535E-954B4D72686C}"/>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648322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C0ACB-AF97-B748-807C-2E755D2A4D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BA853AE-55AF-0DD7-C7A4-1D20B8DC93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9B3D6-4BBB-77EA-9AC1-A94142B95864}"/>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3C8D21B3-6818-B4CE-DCF6-EE32128D3C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511A83-7426-146A-0ABF-CB2DCD43447F}"/>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3846583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FC1165-4E11-C3A4-4022-E79BD204C61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F75210-588B-5417-2A7B-CA58CE42520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7093C-0BEF-CBE2-70B8-13BD62837328}"/>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E17B02DE-4B53-76EE-C7CD-BDA0424BC6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BABEC8-F882-BDCA-BD72-CD5968C6B54E}"/>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15062047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 Color Horizontal (transparent)" userDrawn="1">
  <p:cSld name="Title Slide - Color Horizontal (transparent)">
    <p:bg bwMode="gray">
      <p:bgPr>
        <a:solidFill>
          <a:srgbClr val="D1DCD6"/>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5DDD3B-045F-4D3B-8E92-D3FE0AC45E24}"/>
              </a:ext>
            </a:extLst>
          </p:cNvPr>
          <p:cNvSpPr/>
          <p:nvPr userDrawn="1"/>
        </p:nvSpPr>
        <p:spPr>
          <a:xfrm>
            <a:off x="0" y="0"/>
            <a:ext cx="12192000" cy="3429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8" name="Picture Placeholder 7"/>
          <p:cNvSpPr>
            <a:spLocks noGrp="1"/>
          </p:cNvSpPr>
          <p:nvPr>
            <p:ph type="pic" sz="quarter" idx="12"/>
          </p:nvPr>
        </p:nvSpPr>
        <p:spPr bwMode="gray">
          <a:xfrm>
            <a:off x="0" y="0"/>
            <a:ext cx="12192000" cy="6858000"/>
          </a:xfrm>
          <a:prstGeom prst="rect">
            <a:avLst/>
          </a:prstGeom>
        </p:spPr>
        <p:txBody>
          <a:bodyPr tIns="576000" anchor="ctr"/>
          <a:lstStyle>
            <a:lvl1pPr algn="ctr">
              <a:buFontTx/>
              <a:buNone/>
              <a:defRPr sz="1200">
                <a:solidFill>
                  <a:srgbClr val="A8BAB2"/>
                </a:solidFill>
                <a:latin typeface="SwissReSans" pitchFamily="34" charset="0"/>
              </a:defRPr>
            </a:lvl1pPr>
          </a:lstStyle>
          <a:p>
            <a:r>
              <a:rPr lang="en-US" dirty="0"/>
              <a:t>Click icon to </a:t>
            </a:r>
            <a:r>
              <a:rPr lang="en-US"/>
              <a:t>add picture</a:t>
            </a:r>
            <a:endParaRPr lang="en-US" dirty="0"/>
          </a:p>
        </p:txBody>
      </p:sp>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US" dirty="0"/>
              <a:t>Click to edit Master </a:t>
            </a:r>
            <a:r>
              <a:rPr lang="en-US"/>
              <a:t>title style</a:t>
            </a:r>
            <a:endParaRPr lang="en-US" dirty="0"/>
          </a:p>
        </p:txBody>
      </p:sp>
      <p:sp>
        <p:nvSpPr>
          <p:cNvPr id="3" name="Subtitle 2"/>
          <p:cNvSpPr>
            <a:spLocks noGrp="1"/>
          </p:cNvSpPr>
          <p:nvPr>
            <p:ph type="subTitle" idx="1"/>
          </p:nvPr>
        </p:nvSpPr>
        <p:spPr bwMode="white">
          <a:xfrm>
            <a:off x="695325" y="2996952"/>
            <a:ext cx="9913177" cy="288032"/>
          </a:xfrm>
          <a:prstGeom prst="rect">
            <a:avLst/>
          </a:prstGeom>
        </p:spPr>
        <p:txBody>
          <a:bodyPr/>
          <a:lstStyle>
            <a:lvl1pPr marL="0" indent="0" algn="l">
              <a:lnSpc>
                <a:spcPct val="100000"/>
              </a:lnSpc>
              <a:spcBef>
                <a:spcPts val="0"/>
              </a:spcBef>
              <a:buNone/>
              <a:defRPr sz="18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a:t>subtitle style</a:t>
            </a:r>
            <a:endParaRPr lang="en-US"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rgbClr val="283E36"/>
              </a:solidFill>
              <a:latin typeface="SwissReSans" pitchFamily="34" charset="0"/>
            </a:endParaRPr>
          </a:p>
        </p:txBody>
      </p:sp>
      <p:pic>
        <p:nvPicPr>
          <p:cNvPr id="10" name="Picture 9">
            <a:extLst>
              <a:ext uri="{FF2B5EF4-FFF2-40B4-BE49-F238E27FC236}">
                <a16:creationId xmlns:a16="http://schemas.microsoft.com/office/drawing/2014/main" id="{91E785C8-F5B7-4472-B25E-1776A4D71491}"/>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1400614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Centered Text" userDrawn="1">
  <p:cSld name="Centered Text">
    <p:bg>
      <p:bgPr>
        <a:solidFill>
          <a:schemeClr val="tx2"/>
        </a:solidFill>
        <a:effectLst/>
      </p:bgPr>
    </p:bg>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262EFBBE-88F0-45C6-8773-A0193D549231}"/>
              </a:ext>
            </a:extLst>
          </p:cNvPr>
          <p:cNvSpPr>
            <a:spLocks noGrp="1"/>
          </p:cNvSpPr>
          <p:nvPr>
            <p:ph type="pic" sz="quarter" idx="16"/>
          </p:nvPr>
        </p:nvSpPr>
        <p:spPr bwMode="gray">
          <a:xfrm>
            <a:off x="0" y="0"/>
            <a:ext cx="12192000" cy="6858000"/>
          </a:xfrm>
          <a:prstGeom prst="rect">
            <a:avLst/>
          </a:prstGeom>
          <a:noFill/>
        </p:spPr>
        <p:txBody>
          <a:bodyPr tIns="576000" anchor="ctr"/>
          <a:lstStyle>
            <a:lvl1pPr algn="ctr">
              <a:buFontTx/>
              <a:buNone/>
              <a:defRPr sz="1200">
                <a:solidFill>
                  <a:srgbClr val="A8BAB2"/>
                </a:solidFill>
                <a:latin typeface="SwissReSans" pitchFamily="34" charset="0"/>
              </a:defRPr>
            </a:lvl1pPr>
          </a:lstStyle>
          <a:p>
            <a:r>
              <a:rPr lang="en-US" dirty="0"/>
              <a:t>Click icon to </a:t>
            </a:r>
            <a:r>
              <a:rPr lang="en-US"/>
              <a:t>add picture</a:t>
            </a:r>
            <a:endParaRPr lang="en-US" dirty="0"/>
          </a:p>
        </p:txBody>
      </p:sp>
      <p:sp>
        <p:nvSpPr>
          <p:cNvPr id="2" name="Title 1"/>
          <p:cNvSpPr>
            <a:spLocks noGrp="1"/>
          </p:cNvSpPr>
          <p:nvPr>
            <p:ph type="title"/>
          </p:nvPr>
        </p:nvSpPr>
        <p:spPr bwMode="gray">
          <a:xfrm>
            <a:off x="695325" y="2622818"/>
            <a:ext cx="10801275" cy="1296168"/>
          </a:xfrm>
        </p:spPr>
        <p:txBody>
          <a:bodyPr vert="horz" lIns="0" tIns="0" rIns="0" bIns="0" rtlCol="0" anchor="ctr" anchorCtr="0">
            <a:noAutofit/>
          </a:bodyPr>
          <a:lstStyle>
            <a:lvl1pPr algn="ctr" defTabSz="914400" rtl="0" eaLnBrk="1" latinLnBrk="0" hangingPunct="1">
              <a:lnSpc>
                <a:spcPct val="80000"/>
              </a:lnSpc>
              <a:spcBef>
                <a:spcPct val="0"/>
              </a:spcBef>
              <a:buNone/>
              <a:defRPr lang="en-GB" sz="9600" kern="1200" spc="-300" baseline="0" dirty="0">
                <a:solidFill>
                  <a:schemeClr val="bg1"/>
                </a:solidFill>
                <a:latin typeface="SwissReSans Light" pitchFamily="34" charset="0"/>
                <a:ea typeface="+mj-ea"/>
                <a:cs typeface="+mj-cs"/>
              </a:defRPr>
            </a:lvl1pPr>
          </a:lstStyle>
          <a:p>
            <a:r>
              <a:rPr lang="en-US" dirty="0"/>
              <a:t>Click to edit Master </a:t>
            </a:r>
            <a:r>
              <a:rPr lang="en-US"/>
              <a:t>title style</a:t>
            </a:r>
            <a:endParaRPr lang="en-US" dirty="0"/>
          </a:p>
        </p:txBody>
      </p:sp>
      <p:sp>
        <p:nvSpPr>
          <p:cNvPr id="3" name="Date Placeholder 2"/>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endParaRPr lang="en-US"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 DBIM</a:t>
            </a:r>
            <a:endParaRPr lang="en-US" sz="1000" b="0" kern="1200" dirty="0">
              <a:solidFill>
                <a:schemeClr val="bg1"/>
              </a:solidFill>
              <a:latin typeface="SwissReSans" pitchFamily="34" charset="0"/>
              <a:ea typeface="+mn-ea"/>
              <a:cs typeface="+mn-cs"/>
            </a:endParaRPr>
          </a:p>
        </p:txBody>
      </p:sp>
      <p:pic>
        <p:nvPicPr>
          <p:cNvPr id="10" name="Picture 9">
            <a:extLst>
              <a:ext uri="{FF2B5EF4-FFF2-40B4-BE49-F238E27FC236}">
                <a16:creationId xmlns:a16="http://schemas.microsoft.com/office/drawing/2014/main" id="{7D2F4201-0296-4071-BE6E-00D53E45D4BB}"/>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35312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Only Dark Grey" userDrawn="1">
  <p:cSld name="Title Only Dark Grey">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77393-F784-4DE9-9C0C-1096FAF843C8}"/>
              </a:ext>
            </a:extLst>
          </p:cNvPr>
          <p:cNvSpPr>
            <a:spLocks noGrp="1"/>
          </p:cNvSpPr>
          <p:nvPr>
            <p:ph type="title"/>
          </p:nvPr>
        </p:nvSpPr>
        <p:spPr/>
        <p:txBody>
          <a:bodyPr/>
          <a:lstStyle>
            <a:lvl1pPr>
              <a:defRPr>
                <a:solidFill>
                  <a:schemeClr val="bg1"/>
                </a:solidFill>
              </a:defRPr>
            </a:lvl1pPr>
          </a:lstStyle>
          <a:p>
            <a:r>
              <a:rPr lang="en-US" dirty="0"/>
              <a:t>Click to edit Master </a:t>
            </a:r>
            <a:r>
              <a:rPr lang="en-US"/>
              <a:t>title style</a:t>
            </a:r>
            <a:endParaRPr lang="en-US" dirty="0"/>
          </a:p>
        </p:txBody>
      </p:sp>
      <p:sp>
        <p:nvSpPr>
          <p:cNvPr id="3" name="Date Placeholder 2">
            <a:extLst>
              <a:ext uri="{FF2B5EF4-FFF2-40B4-BE49-F238E27FC236}">
                <a16:creationId xmlns:a16="http://schemas.microsoft.com/office/drawing/2014/main" id="{4844A69C-5A96-4EC3-AB4E-A2A6DCA2F5D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5B749013-4A93-4A3B-BF5A-2E49C6E788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97A1A5-BE62-4D1C-8747-5D64A25674A4}"/>
              </a:ext>
            </a:extLst>
          </p:cNvPr>
          <p:cNvSpPr>
            <a:spLocks noGrp="1"/>
          </p:cNvSpPr>
          <p:nvPr>
            <p:ph type="sldNum" sz="quarter" idx="12"/>
          </p:nvPr>
        </p:nvSpPr>
        <p:spPr/>
        <p:txBody>
          <a:bodyPr/>
          <a:lstStyle>
            <a:lvl1pPr>
              <a:defRPr>
                <a:solidFill>
                  <a:schemeClr val="bg1"/>
                </a:solidFill>
              </a:defRPr>
            </a:lvl1pPr>
          </a:lstStyle>
          <a:p>
            <a:fld id="{5E4D2043-7E31-4A53-BD33-72A88E682172}" type="slidenum">
              <a:rPr lang="en-US" smtClean="0"/>
              <a:pPr/>
              <a:t>‹#›</a:t>
            </a:fld>
            <a:endParaRPr lang="en-US" dirty="0"/>
          </a:p>
        </p:txBody>
      </p:sp>
      <p:pic>
        <p:nvPicPr>
          <p:cNvPr id="10" name="Picture 9">
            <a:extLst>
              <a:ext uri="{FF2B5EF4-FFF2-40B4-BE49-F238E27FC236}">
                <a16:creationId xmlns:a16="http://schemas.microsoft.com/office/drawing/2014/main" id="{7BF80484-287E-4348-8577-6331D0EBAAA1}"/>
              </a:ext>
            </a:extLst>
          </p:cNvPr>
          <p:cNvPicPr>
            <a:picLocks/>
          </p:cNvPicPr>
          <p:nvPr userDrawn="1">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20381453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
        <p:cNvGrpSpPr/>
        <p:nvPr/>
      </p:nvGrpSpPr>
      <p:grpSpPr>
        <a:xfrm>
          <a:off x="0" y="0"/>
          <a:ext cx="0" cy="0"/>
          <a:chOff x="0" y="0"/>
          <a:chExt cx="0" cy="0"/>
        </a:xfrm>
      </p:grpSpPr>
      <p:sp>
        <p:nvSpPr>
          <p:cNvPr id="6" name="Date Placeholder 5"/>
          <p:cNvSpPr>
            <a:spLocks noGrp="1"/>
          </p:cNvSpPr>
          <p:nvPr>
            <p:ph type="dt" sz="half" idx="10"/>
          </p:nvPr>
        </p:nvSpPr>
        <p:spPr/>
        <p:txBody>
          <a:bodyPr/>
          <a:lstStyle/>
          <a:p>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custDataLst>
              <p:tags r:id="rId2"/>
            </p:custDataLst>
          </p:nvPr>
        </p:nvSpPr>
        <p:spPr/>
        <p:txBody>
          <a:bodyPr/>
          <a:lstStyle/>
          <a:p>
            <a:fld id="{5E4D2043-7E31-4A53-BD33-72A88E682172}" type="slidenum">
              <a:rPr lang="en-US" smtClean="0"/>
              <a:pPr/>
              <a:t>‹#›</a:t>
            </a:fld>
            <a:endParaRPr lang="en-US" dirty="0"/>
          </a:p>
        </p:txBody>
      </p:sp>
      <p:sp>
        <p:nvSpPr>
          <p:cNvPr id="9" name="Title 8"/>
          <p:cNvSpPr>
            <a:spLocks noGrp="1"/>
          </p:cNvSpPr>
          <p:nvPr>
            <p:ph type="title"/>
          </p:nvPr>
        </p:nvSpPr>
        <p:spPr/>
        <p:txBody>
          <a:bodyPr/>
          <a:lstStyle/>
          <a:p>
            <a:r>
              <a:rPr lang="en-US" dirty="0"/>
              <a:t>Click to edit Master </a:t>
            </a:r>
            <a:r>
              <a:rPr lang="en-US"/>
              <a:t>title style</a:t>
            </a:r>
            <a:endParaRPr lang="en-US" dirty="0"/>
          </a:p>
        </p:txBody>
      </p:sp>
      <p:pic>
        <p:nvPicPr>
          <p:cNvPr id="5" name="Picture 4">
            <a:extLst>
              <a:ext uri="{FF2B5EF4-FFF2-40B4-BE49-F238E27FC236}">
                <a16:creationId xmlns:a16="http://schemas.microsoft.com/office/drawing/2014/main" id="{D441FD28-C75C-4863-8399-C26971E49CD9}"/>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1231253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Section Header - Color, Image and Number" userDrawn="1">
  <p:cSld name="Section Header - Color, Image and Number">
    <p:bg>
      <p:bgPr>
        <a:solidFill>
          <a:srgbClr val="D1DCD6"/>
        </a:solidFill>
        <a:effectLst/>
      </p:bgPr>
    </p:bg>
    <p:spTree>
      <p:nvGrpSpPr>
        <p:cNvPr id="1" name=""/>
        <p:cNvGrpSpPr/>
        <p:nvPr/>
      </p:nvGrpSpPr>
      <p:grpSpPr>
        <a:xfrm>
          <a:off x="0" y="0"/>
          <a:ext cx="0" cy="0"/>
          <a:chOff x="0" y="0"/>
          <a:chExt cx="0" cy="0"/>
        </a:xfrm>
      </p:grpSpPr>
      <p:sp>
        <p:nvSpPr>
          <p:cNvPr id="12" name="Gradient">
            <a:extLst>
              <a:ext uri="{FF2B5EF4-FFF2-40B4-BE49-F238E27FC236}">
                <a16:creationId xmlns:a16="http://schemas.microsoft.com/office/drawing/2014/main" id="{2AD77173-72CE-4F00-9F97-0D8F1104BFBF}"/>
              </a:ext>
            </a:extLst>
          </p:cNvPr>
          <p:cNvSpPr/>
          <p:nvPr userDrawn="1">
            <p:custDataLst>
              <p:tags r:id="rId2"/>
            </p:custDataLst>
          </p:nvPr>
        </p:nvSpPr>
        <p:spPr bwMode="gray">
          <a:xfrm>
            <a:off x="0" y="-1"/>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1000" baseline="0" dirty="0" err="1">
              <a:latin typeface="SwissReSans" pitchFamily="34" charset="0"/>
            </a:endParaRPr>
          </a:p>
        </p:txBody>
      </p:sp>
      <p:sp>
        <p:nvSpPr>
          <p:cNvPr id="15" name="Picture Placeholder 7">
            <a:extLst>
              <a:ext uri="{FF2B5EF4-FFF2-40B4-BE49-F238E27FC236}">
                <a16:creationId xmlns:a16="http://schemas.microsoft.com/office/drawing/2014/main" id="{C75E534B-00AB-495E-BB30-50E8FE003185}"/>
              </a:ext>
            </a:extLst>
          </p:cNvPr>
          <p:cNvSpPr>
            <a:spLocks noGrp="1"/>
          </p:cNvSpPr>
          <p:nvPr>
            <p:ph type="pic" sz="quarter" idx="16"/>
          </p:nvPr>
        </p:nvSpPr>
        <p:spPr bwMode="gray">
          <a:xfrm>
            <a:off x="6096000" y="0"/>
            <a:ext cx="6096000" cy="6858000"/>
          </a:xfrm>
          <a:prstGeom prst="rect">
            <a:avLst/>
          </a:prstGeom>
        </p:spPr>
        <p:txBody>
          <a:bodyPr tIns="576000" anchor="ctr"/>
          <a:lstStyle>
            <a:lvl1pPr algn="ctr">
              <a:buFontTx/>
              <a:buNone/>
              <a:defRPr sz="1200">
                <a:solidFill>
                  <a:srgbClr val="A8BAB2"/>
                </a:solidFill>
                <a:latin typeface="SwissReSans" pitchFamily="34" charset="0"/>
              </a:defRPr>
            </a:lvl1pPr>
          </a:lstStyle>
          <a:p>
            <a:r>
              <a:rPr lang="en-US" dirty="0"/>
              <a:t>Click icon to </a:t>
            </a:r>
            <a:r>
              <a:rPr lang="en-US"/>
              <a:t>add picture</a:t>
            </a:r>
            <a:endParaRPr lang="en-US" dirty="0"/>
          </a:p>
        </p:txBody>
      </p:sp>
      <p:sp>
        <p:nvSpPr>
          <p:cNvPr id="2" name="Title 1"/>
          <p:cNvSpPr>
            <a:spLocks noGrp="1"/>
          </p:cNvSpPr>
          <p:nvPr>
            <p:ph type="title" hasCustomPrompt="1"/>
          </p:nvPr>
        </p:nvSpPr>
        <p:spPr bwMode="gray">
          <a:xfrm>
            <a:off x="695325" y="692150"/>
            <a:ext cx="5040635" cy="623071"/>
          </a:xfrm>
        </p:spPr>
        <p:txBody>
          <a:bodyPr vert="horz" lIns="0" tIns="0" rIns="0" bIns="0" rtlCol="0" anchor="t" anchorCtr="0">
            <a:noAutofit/>
          </a:bodyPr>
          <a:lstStyle>
            <a:lvl1pPr algn="l" defTabSz="914400" rtl="0" eaLnBrk="1" latinLnBrk="0" hangingPunct="1">
              <a:lnSpc>
                <a:spcPct val="90000"/>
              </a:lnSpc>
              <a:spcBef>
                <a:spcPct val="0"/>
              </a:spcBef>
              <a:buNone/>
              <a:defRPr lang="en-GB" sz="1600" kern="1200" dirty="0">
                <a:solidFill>
                  <a:schemeClr val="bg1"/>
                </a:solidFill>
                <a:latin typeface="SwissReSans Light" pitchFamily="34" charset="0"/>
                <a:ea typeface="+mj-ea"/>
                <a:cs typeface="+mj-cs"/>
              </a:defRPr>
            </a:lvl1pPr>
          </a:lstStyle>
          <a:p>
            <a:r>
              <a:rPr lang="en-US"/>
              <a:t>Click to add section title</a:t>
            </a:r>
            <a:endParaRPr lang="en-US" dirty="0"/>
          </a:p>
        </p:txBody>
      </p:sp>
      <p:sp>
        <p:nvSpPr>
          <p:cNvPr id="10" name="Text Placeholder 9"/>
          <p:cNvSpPr>
            <a:spLocks noGrp="1"/>
          </p:cNvSpPr>
          <p:nvPr>
            <p:ph type="body" sz="quarter" idx="12" hasCustomPrompt="1"/>
          </p:nvPr>
        </p:nvSpPr>
        <p:spPr>
          <a:xfrm>
            <a:off x="529200" y="2908800"/>
            <a:ext cx="4472180" cy="3847207"/>
          </a:xfrm>
          <a:prstGeom prst="rect">
            <a:avLst/>
          </a:prstGeom>
        </p:spPr>
        <p:txBody>
          <a:bodyPr wrap="none" anchor="t">
            <a:noAutofit/>
          </a:bodyPr>
          <a:lstStyle>
            <a:lvl1pPr marL="0" indent="0">
              <a:spcBef>
                <a:spcPts val="0"/>
              </a:spcBef>
              <a:buFontTx/>
              <a:buNone/>
              <a:defRPr sz="25000" b="0" spc="-1000" baseline="0">
                <a:solidFill>
                  <a:schemeClr val="bg1"/>
                </a:solidFill>
                <a:latin typeface="SwissReSans Light" panose="020B0504020202020204" pitchFamily="34" charset="0"/>
              </a:defRPr>
            </a:lvl1pPr>
            <a:lvl2pPr marL="182562" indent="0">
              <a:spcBef>
                <a:spcPts val="0"/>
              </a:spcBef>
              <a:buFontTx/>
              <a:buNone/>
              <a:defRPr sz="35000">
                <a:solidFill>
                  <a:schemeClr val="bg1"/>
                </a:solidFill>
                <a:latin typeface="SwissReSans Light" panose="020B0504020202020204" pitchFamily="34" charset="0"/>
              </a:defRPr>
            </a:lvl2pPr>
            <a:lvl3pPr marL="444500" indent="0">
              <a:spcBef>
                <a:spcPts val="0"/>
              </a:spcBef>
              <a:buFontTx/>
              <a:buNone/>
              <a:defRPr sz="35000">
                <a:solidFill>
                  <a:schemeClr val="bg1"/>
                </a:solidFill>
                <a:latin typeface="SwissReSans Light" panose="020B0504020202020204" pitchFamily="34" charset="0"/>
              </a:defRPr>
            </a:lvl3pPr>
            <a:lvl4pPr marL="715963" indent="0">
              <a:spcBef>
                <a:spcPts val="0"/>
              </a:spcBef>
              <a:buFontTx/>
              <a:buNone/>
              <a:defRPr sz="35000">
                <a:solidFill>
                  <a:schemeClr val="bg1"/>
                </a:solidFill>
                <a:latin typeface="SwissReSans Light" panose="020B0504020202020204" pitchFamily="34" charset="0"/>
              </a:defRPr>
            </a:lvl4pPr>
            <a:lvl5pPr marL="985838" indent="0">
              <a:spcBef>
                <a:spcPts val="0"/>
              </a:spcBef>
              <a:buFontTx/>
              <a:buNone/>
              <a:defRPr sz="35000">
                <a:solidFill>
                  <a:schemeClr val="bg1"/>
                </a:solidFill>
                <a:latin typeface="SwissReSans Light" panose="020B0504020202020204" pitchFamily="34" charset="0"/>
              </a:defRPr>
            </a:lvl5pPr>
          </a:lstStyle>
          <a:p>
            <a:pPr lvl="0"/>
            <a:r>
              <a:rPr lang="en-US"/>
              <a:t>00</a:t>
            </a:r>
            <a:endParaRPr lang="en-US" dirty="0"/>
          </a:p>
        </p:txBody>
      </p:sp>
      <p:sp>
        <p:nvSpPr>
          <p:cNvPr id="3" name="Date Placeholder 2"/>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endParaRPr lang="en-US" dirty="0"/>
          </a:p>
        </p:txBody>
      </p:sp>
      <p:sp>
        <p:nvSpPr>
          <p:cNvPr id="8" name="Slide Number Placeholder 7"/>
          <p:cNvSpPr>
            <a:spLocks noGrp="1"/>
          </p:cNvSpPr>
          <p:nvPr>
            <p:ph type="sldNum" sz="quarter" idx="15"/>
            <p:custDataLst>
              <p:tags r:id="rId3"/>
            </p:custDataLst>
          </p:nvPr>
        </p:nvSpPr>
        <p:spPr/>
        <p:txBody>
          <a:bodyPr/>
          <a:lstStyle>
            <a:lvl1pPr>
              <a:defRPr>
                <a:solidFill>
                  <a:schemeClr val="bg1"/>
                </a:solidFill>
              </a:defRPr>
            </a:lvl1pPr>
          </a:lstStyle>
          <a:p>
            <a:fld id="{5E4D2043-7E31-4A53-BD33-72A88E682172}" type="slidenum">
              <a:rPr lang="en-US" smtClean="0"/>
              <a:pPr/>
              <a:t>‹#›</a:t>
            </a:fld>
            <a:endParaRPr lang="en-US" dirty="0"/>
          </a:p>
        </p:txBody>
      </p:sp>
      <p:sp>
        <p:nvSpPr>
          <p:cNvPr id="11" name="Classification"/>
          <p:cNvSpPr txBox="1">
            <a:spLocks noChangeArrowheads="1"/>
          </p:cNvSpPr>
          <p:nvPr userDrawn="1">
            <p:custDataLst>
              <p:tags r:id="rId4"/>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chemeClr val="bg1"/>
              </a:solidFill>
              <a:latin typeface="SwissReSans" pitchFamily="34" charset="0"/>
            </a:endParaRPr>
          </a:p>
        </p:txBody>
      </p:sp>
      <p:sp>
        <p:nvSpPr>
          <p:cNvPr id="14" name="Footer"/>
          <p:cNvSpPr txBox="1">
            <a:spLocks/>
          </p:cNvSpPr>
          <p:nvPr userDrawn="1">
            <p:custDataLst>
              <p:tags r:id="rId5"/>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 DBIM</a:t>
            </a:r>
            <a:endParaRPr lang="en-US" sz="1000" b="0" kern="1200" dirty="0">
              <a:solidFill>
                <a:schemeClr val="bg1"/>
              </a:solidFill>
              <a:latin typeface="SwissReSans" pitchFamily="34" charset="0"/>
              <a:ea typeface="+mn-ea"/>
              <a:cs typeface="+mn-cs"/>
            </a:endParaRPr>
          </a:p>
        </p:txBody>
      </p:sp>
      <p:pic>
        <p:nvPicPr>
          <p:cNvPr id="13" name="Picture 12">
            <a:extLst>
              <a:ext uri="{FF2B5EF4-FFF2-40B4-BE49-F238E27FC236}">
                <a16:creationId xmlns:a16="http://schemas.microsoft.com/office/drawing/2014/main" id="{C8B1408B-4BDB-4713-AFA2-1DF134A44834}"/>
              </a:ext>
            </a:extLst>
          </p:cNvPr>
          <p:cNvPicPr>
            <a:picLocks/>
          </p:cNvPicPr>
          <p:nvPr userDrawn="1">
            <p:custDataLst>
              <p:tags r:id="rId6"/>
            </p:custDataLst>
          </p:nvPr>
        </p:nvPicPr>
        <p:blipFill>
          <a:blip r:embed="rId8"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887269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Two Content Color" userDrawn="1">
  <p:cSld name="Two Content Color">
    <p:bg>
      <p:bgPr>
        <a:solidFill>
          <a:schemeClr val="accent1"/>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5328000" cy="4392000"/>
          </a:xfrm>
          <a:prstGeom prst="rect">
            <a:avLst/>
          </a:prstGeom>
        </p:spPr>
        <p:txBody>
          <a:bodyPr/>
          <a:lstStyle>
            <a:lvl1pPr>
              <a:defRPr sz="1600">
                <a:solidFill>
                  <a:schemeClr val="bg1"/>
                </a:solidFill>
                <a:latin typeface="SwissReSans" pitchFamily="34" charset="0"/>
              </a:defRPr>
            </a:lvl1pPr>
            <a:lvl2pPr>
              <a:defRPr sz="1400">
                <a:solidFill>
                  <a:schemeClr val="bg1"/>
                </a:solidFill>
                <a:latin typeface="SwissReSans" pitchFamily="34" charset="0"/>
              </a:defRPr>
            </a:lvl2pPr>
            <a:lvl3pPr>
              <a:defRPr sz="1400">
                <a:solidFill>
                  <a:schemeClr val="bg1"/>
                </a:solidFill>
                <a:latin typeface="SwissReSans" pitchFamily="34" charset="0"/>
              </a:defRPr>
            </a:lvl3pPr>
            <a:lvl4pPr>
              <a:defRPr sz="1400">
                <a:solidFill>
                  <a:schemeClr val="bg1"/>
                </a:solidFill>
                <a:latin typeface="SwissReSans" pitchFamily="34" charset="0"/>
              </a:defRPr>
            </a:lvl4pPr>
            <a:lvl5pPr>
              <a:defRPr sz="1400">
                <a:solidFill>
                  <a:schemeClr val="bg1"/>
                </a:solidFill>
                <a:latin typeface="SwissReSan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4" name="Content Placeholder 3"/>
          <p:cNvSpPr>
            <a:spLocks noGrp="1"/>
          </p:cNvSpPr>
          <p:nvPr>
            <p:ph sz="half" idx="2"/>
          </p:nvPr>
        </p:nvSpPr>
        <p:spPr bwMode="black">
          <a:xfrm>
            <a:off x="6384032" y="1628776"/>
            <a:ext cx="5328000" cy="4392000"/>
          </a:xfrm>
          <a:prstGeom prst="rect">
            <a:avLst/>
          </a:prstGeom>
        </p:spPr>
        <p:txBody>
          <a:bodyPr/>
          <a:lstStyle>
            <a:lvl1pPr>
              <a:defRPr sz="1600">
                <a:solidFill>
                  <a:schemeClr val="bg1"/>
                </a:solidFill>
                <a:latin typeface="SwissReSans" pitchFamily="34" charset="0"/>
              </a:defRPr>
            </a:lvl1pPr>
            <a:lvl2pPr>
              <a:defRPr sz="1400">
                <a:solidFill>
                  <a:schemeClr val="bg1"/>
                </a:solidFill>
                <a:latin typeface="SwissReSans" pitchFamily="34" charset="0"/>
              </a:defRPr>
            </a:lvl2pPr>
            <a:lvl3pPr>
              <a:defRPr sz="1400">
                <a:solidFill>
                  <a:schemeClr val="bg1"/>
                </a:solidFill>
                <a:latin typeface="SwissReSans" pitchFamily="34" charset="0"/>
              </a:defRPr>
            </a:lvl3pPr>
            <a:lvl4pPr>
              <a:defRPr sz="1400">
                <a:solidFill>
                  <a:schemeClr val="bg1"/>
                </a:solidFill>
                <a:latin typeface="SwissReSans" pitchFamily="34" charset="0"/>
              </a:defRPr>
            </a:lvl4pPr>
            <a:lvl5pPr>
              <a:defRPr sz="1400">
                <a:solidFill>
                  <a:schemeClr val="bg1"/>
                </a:solidFill>
                <a:latin typeface="SwissReSans"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sp>
        <p:nvSpPr>
          <p:cNvPr id="8" name="Title 7"/>
          <p:cNvSpPr>
            <a:spLocks noGrp="1"/>
          </p:cNvSpPr>
          <p:nvPr>
            <p:ph type="title"/>
          </p:nvPr>
        </p:nvSpPr>
        <p:spPr/>
        <p:txBody>
          <a:bodyPr/>
          <a:lstStyle>
            <a:lvl1pPr>
              <a:defRPr>
                <a:solidFill>
                  <a:schemeClr val="bg1"/>
                </a:solidFill>
              </a:defRPr>
            </a:lvl1pPr>
          </a:lstStyle>
          <a:p>
            <a:r>
              <a:rPr lang="en-US" dirty="0"/>
              <a:t>Click to edit Master </a:t>
            </a:r>
            <a:r>
              <a:rPr lang="en-US"/>
              <a:t>title style</a:t>
            </a:r>
            <a:endParaRPr lang="en-US" dirty="0"/>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dirty="0"/>
          </a:p>
        </p:txBody>
      </p:sp>
      <p:pic>
        <p:nvPicPr>
          <p:cNvPr id="12" name="Picture 11">
            <a:extLst>
              <a:ext uri="{FF2B5EF4-FFF2-40B4-BE49-F238E27FC236}">
                <a16:creationId xmlns:a16="http://schemas.microsoft.com/office/drawing/2014/main" id="{C8AEC04D-CFAE-4DAA-9219-8D926AED0F0C}"/>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2451601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Slide - Color Only" userDrawn="1">
  <p:cSld name="Title Slide - Color Only">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white">
          <a:xfrm>
            <a:off x="695325" y="1628776"/>
            <a:ext cx="9913177" cy="1296168"/>
          </a:xfrm>
        </p:spPr>
        <p:txBody>
          <a:bodyPr>
            <a:noAutofit/>
          </a:bodyPr>
          <a:lstStyle>
            <a:lvl1pPr algn="l">
              <a:lnSpc>
                <a:spcPct val="80000"/>
              </a:lnSpc>
              <a:defRPr sz="4800">
                <a:solidFill>
                  <a:srgbClr val="FFFFFF"/>
                </a:solidFill>
                <a:latin typeface="SwissReSans Light" pitchFamily="34" charset="0"/>
              </a:defRPr>
            </a:lvl1pPr>
          </a:lstStyle>
          <a:p>
            <a:r>
              <a:rPr lang="en-US" dirty="0"/>
              <a:t>Click to edit Master </a:t>
            </a:r>
            <a:r>
              <a:rPr lang="en-US"/>
              <a:t>title style</a:t>
            </a:r>
            <a:endParaRPr lang="en-US" dirty="0"/>
          </a:p>
        </p:txBody>
      </p:sp>
      <p:sp>
        <p:nvSpPr>
          <p:cNvPr id="3" name="Subtitle 2"/>
          <p:cNvSpPr>
            <a:spLocks noGrp="1"/>
          </p:cNvSpPr>
          <p:nvPr>
            <p:ph type="subTitle" idx="1"/>
          </p:nvPr>
        </p:nvSpPr>
        <p:spPr bwMode="white">
          <a:xfrm>
            <a:off x="695325" y="2996952"/>
            <a:ext cx="9913177" cy="288032"/>
          </a:xfrm>
          <a:prstGeom prst="rect">
            <a:avLst/>
          </a:prstGeom>
        </p:spPr>
        <p:txBody>
          <a:bodyPr/>
          <a:lstStyle>
            <a:lvl1pPr marL="0" indent="0" algn="l">
              <a:lnSpc>
                <a:spcPct val="100000"/>
              </a:lnSpc>
              <a:spcBef>
                <a:spcPts val="0"/>
              </a:spcBef>
              <a:buNone/>
              <a:defRPr sz="18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a:t>subtitle style</a:t>
            </a:r>
            <a:endParaRPr lang="en-US" dirty="0"/>
          </a:p>
        </p:txBody>
      </p:sp>
      <p:sp>
        <p:nvSpPr>
          <p:cNvPr id="11" name="Classification"/>
          <p:cNvSpPr txBox="1">
            <a:spLocks noChangeArrowheads="1"/>
          </p:cNvSpPr>
          <p:nvPr userDrawn="1">
            <p:custDataLst>
              <p:tags r:id="rId2"/>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rgbClr val="283E36"/>
              </a:solidFill>
              <a:latin typeface="SwissReSans" pitchFamily="34" charset="0"/>
            </a:endParaRPr>
          </a:p>
        </p:txBody>
      </p:sp>
      <p:pic>
        <p:nvPicPr>
          <p:cNvPr id="8" name="Picture 7">
            <a:extLst>
              <a:ext uri="{FF2B5EF4-FFF2-40B4-BE49-F238E27FC236}">
                <a16:creationId xmlns:a16="http://schemas.microsoft.com/office/drawing/2014/main" id="{1D3A6EFD-4AB3-41B8-BE7E-94F42DD87F34}"/>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29232310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 Color" userDrawn="1">
  <p:cSld name="Section Header - Color">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95325" y="1628774"/>
            <a:ext cx="11017250" cy="1296168"/>
          </a:xfrm>
        </p:spPr>
        <p:txBody>
          <a:bodyPr vert="horz" lIns="0" tIns="0" rIns="0" bIns="0" rtlCol="0" anchor="t" anchorCtr="0">
            <a:noAutofit/>
          </a:bodyPr>
          <a:lstStyle>
            <a:lvl1pPr algn="l" defTabSz="914400" rtl="0" eaLnBrk="1" latinLnBrk="0" hangingPunct="1">
              <a:lnSpc>
                <a:spcPct val="80000"/>
              </a:lnSpc>
              <a:spcBef>
                <a:spcPct val="0"/>
              </a:spcBef>
              <a:buNone/>
              <a:defRPr lang="en-GB" sz="4800" kern="1200" dirty="0">
                <a:solidFill>
                  <a:schemeClr val="bg1"/>
                </a:solidFill>
                <a:latin typeface="SwissReSans Light" pitchFamily="34" charset="0"/>
                <a:ea typeface="+mj-ea"/>
                <a:cs typeface="+mj-cs"/>
              </a:defRPr>
            </a:lvl1pPr>
          </a:lstStyle>
          <a:p>
            <a:r>
              <a:rPr lang="en-US"/>
              <a:t>Click to add section title</a:t>
            </a:r>
            <a:endParaRPr lang="en-US" dirty="0"/>
          </a:p>
        </p:txBody>
      </p:sp>
      <p:sp>
        <p:nvSpPr>
          <p:cNvPr id="3" name="Date Placeholder 2"/>
          <p:cNvSpPr>
            <a:spLocks noGrp="1"/>
          </p:cNvSpPr>
          <p:nvPr>
            <p:ph type="dt" sz="half" idx="13"/>
          </p:nvPr>
        </p:nvSpPr>
        <p:spPr/>
        <p:txBody>
          <a:bodyPr/>
          <a:lstStyle/>
          <a:p>
            <a:endParaRPr lang="en-US" dirty="0"/>
          </a:p>
        </p:txBody>
      </p:sp>
      <p:sp>
        <p:nvSpPr>
          <p:cNvPr id="4" name="Footer Placeholder 3"/>
          <p:cNvSpPr>
            <a:spLocks noGrp="1"/>
          </p:cNvSpPr>
          <p:nvPr>
            <p:ph type="ftr" sz="quarter" idx="14"/>
          </p:nvPr>
        </p:nvSpPr>
        <p:spPr/>
        <p:txBody>
          <a:bodyPr/>
          <a:lstStyle/>
          <a:p>
            <a:endParaRPr lang="en-US" dirty="0"/>
          </a:p>
        </p:txBody>
      </p:sp>
      <p:sp>
        <p:nvSpPr>
          <p:cNvPr id="8" name="Slide Number Placeholder 7"/>
          <p:cNvSpPr>
            <a:spLocks noGrp="1"/>
          </p:cNvSpPr>
          <p:nvPr>
            <p:ph type="sldNum" sz="quarter" idx="15"/>
            <p:custDataLst>
              <p:tags r:id="rId2"/>
            </p:custDataLst>
          </p:nvPr>
        </p:nvSpPr>
        <p:spPr/>
        <p:txBody>
          <a:bodyPr/>
          <a:lstStyle>
            <a:lvl1pPr>
              <a:defRPr>
                <a:solidFill>
                  <a:schemeClr val="bg1"/>
                </a:solidFill>
              </a:defRPr>
            </a:lvl1pPr>
          </a:lstStyle>
          <a:p>
            <a:fld id="{5E4D2043-7E31-4A53-BD33-72A88E682172}" type="slidenum">
              <a:rPr lang="en-US" smtClean="0"/>
              <a:pPr/>
              <a:t>‹#›</a:t>
            </a:fld>
            <a:endParaRPr lang="en-US" dirty="0"/>
          </a:p>
        </p:txBody>
      </p:sp>
      <p:sp>
        <p:nvSpPr>
          <p:cNvPr id="11"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chemeClr val="bg1"/>
              </a:solidFill>
              <a:latin typeface="SwissReSans" pitchFamily="34" charset="0"/>
            </a:endParaRPr>
          </a:p>
        </p:txBody>
      </p:sp>
      <p:sp>
        <p:nvSpPr>
          <p:cNvPr id="14"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chemeClr val="bg1"/>
                </a:solidFill>
                <a:latin typeface="SwissReSans" pitchFamily="34" charset="0"/>
                <a:ea typeface="+mn-ea"/>
                <a:cs typeface="+mn-cs"/>
              </a:rPr>
              <a:t>Elyssa Del Valle, M.D. DBIM</a:t>
            </a:r>
            <a:endParaRPr lang="en-US" sz="1000" b="0" kern="1200" dirty="0">
              <a:solidFill>
                <a:schemeClr val="bg1"/>
              </a:solidFill>
              <a:latin typeface="SwissReSans" pitchFamily="34" charset="0"/>
              <a:ea typeface="+mn-ea"/>
              <a:cs typeface="+mn-cs"/>
            </a:endParaRPr>
          </a:p>
        </p:txBody>
      </p:sp>
      <p:sp>
        <p:nvSpPr>
          <p:cNvPr id="9" name="Text Placeholder 8">
            <a:extLst>
              <a:ext uri="{FF2B5EF4-FFF2-40B4-BE49-F238E27FC236}">
                <a16:creationId xmlns:a16="http://schemas.microsoft.com/office/drawing/2014/main" id="{BA1D9FFF-4BEF-452F-9759-D0EB231FFEE8}"/>
              </a:ext>
            </a:extLst>
          </p:cNvPr>
          <p:cNvSpPr>
            <a:spLocks noGrp="1"/>
          </p:cNvSpPr>
          <p:nvPr>
            <p:ph type="body" sz="quarter" idx="16"/>
          </p:nvPr>
        </p:nvSpPr>
        <p:spPr>
          <a:xfrm>
            <a:off x="695323" y="2996952"/>
            <a:ext cx="11017250" cy="2544487"/>
          </a:xfrm>
        </p:spPr>
        <p:txBody>
          <a:bodyPr/>
          <a:lstStyle>
            <a:lvl1pPr>
              <a:spcBef>
                <a:spcPts val="0"/>
              </a:spcBef>
              <a:defRPr sz="1800">
                <a:solidFill>
                  <a:srgbClr val="FFFFFF"/>
                </a:solidFill>
                <a:latin typeface="+mj-lt"/>
              </a:defRPr>
            </a:lvl1pPr>
            <a:lvl2pPr>
              <a:spcBef>
                <a:spcPts val="0"/>
              </a:spcBef>
              <a:defRPr sz="1800">
                <a:solidFill>
                  <a:srgbClr val="FFFFFF"/>
                </a:solidFill>
                <a:latin typeface="+mj-lt"/>
              </a:defRPr>
            </a:lvl2pPr>
            <a:lvl3pPr>
              <a:spcBef>
                <a:spcPts val="0"/>
              </a:spcBef>
              <a:defRPr sz="1800">
                <a:solidFill>
                  <a:srgbClr val="FFFFFF"/>
                </a:solidFill>
                <a:latin typeface="+mj-lt"/>
              </a:defRPr>
            </a:lvl3pPr>
            <a:lvl4pPr>
              <a:spcBef>
                <a:spcPts val="0"/>
              </a:spcBef>
              <a:defRPr sz="1800">
                <a:solidFill>
                  <a:srgbClr val="FFFFFF"/>
                </a:solidFill>
                <a:latin typeface="+mj-lt"/>
              </a:defRPr>
            </a:lvl4pPr>
            <a:lvl5pPr>
              <a:spcBef>
                <a:spcPts val="0"/>
              </a:spcBef>
              <a:defRPr sz="1800">
                <a:solidFill>
                  <a:srgbClr val="FFFFFF"/>
                </a:solidFill>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a:extLst>
              <a:ext uri="{FF2B5EF4-FFF2-40B4-BE49-F238E27FC236}">
                <a16:creationId xmlns:a16="http://schemas.microsoft.com/office/drawing/2014/main" id="{C557E55B-F06E-4AB5-B1F8-93CD155669F6}"/>
              </a:ext>
            </a:extLst>
          </p:cNvPr>
          <p:cNvPicPr>
            <a:picLocks/>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1141096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401E6-E0C2-BC4A-E924-4B25B00EA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62DF6F-CFCF-04A8-8BAF-A0F4834F4F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14FFF7-9162-7DAF-DCB2-0F410CEBE113}"/>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E0EB8CA2-9156-1516-9A74-EEDACDE370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81E67-A7C8-713B-6E7A-6CE3A30ACB50}"/>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3994519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 Color Vertical" userDrawn="1">
  <p:cSld name="Title Slide - Color Vertical">
    <p:bg bwMode="gray">
      <p:bgPr>
        <a:solidFill>
          <a:srgbClr val="D1DCD6"/>
        </a:solidFill>
        <a:effectLst/>
      </p:bgPr>
    </p:bg>
    <p:spTree>
      <p:nvGrpSpPr>
        <p:cNvPr id="1" name=""/>
        <p:cNvGrpSpPr/>
        <p:nvPr/>
      </p:nvGrpSpPr>
      <p:grpSpPr>
        <a:xfrm>
          <a:off x="0" y="0"/>
          <a:ext cx="0" cy="0"/>
          <a:chOff x="0" y="0"/>
          <a:chExt cx="0" cy="0"/>
        </a:xfrm>
      </p:grpSpPr>
      <p:sp>
        <p:nvSpPr>
          <p:cNvPr id="9" name="Gradient">
            <a:extLst>
              <a:ext uri="{FF2B5EF4-FFF2-40B4-BE49-F238E27FC236}">
                <a16:creationId xmlns:a16="http://schemas.microsoft.com/office/drawing/2014/main" id="{6932AA5B-4AD2-4E7B-8A30-F85550474D09}"/>
              </a:ext>
            </a:extLst>
          </p:cNvPr>
          <p:cNvSpPr/>
          <p:nvPr userDrawn="1">
            <p:custDataLst>
              <p:tags r:id="rId2"/>
            </p:custDataLst>
          </p:nvPr>
        </p:nvSpPr>
        <p:spPr bwMode="gray">
          <a:xfrm>
            <a:off x="0" y="-1"/>
            <a:ext cx="609600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8" name="Picture Placeholder 7"/>
          <p:cNvSpPr>
            <a:spLocks noGrp="1"/>
          </p:cNvSpPr>
          <p:nvPr>
            <p:ph type="pic" sz="quarter" idx="12"/>
          </p:nvPr>
        </p:nvSpPr>
        <p:spPr bwMode="gray">
          <a:xfrm>
            <a:off x="6096000" y="0"/>
            <a:ext cx="6096000" cy="6858000"/>
          </a:xfrm>
          <a:prstGeom prst="rect">
            <a:avLst/>
          </a:prstGeom>
        </p:spPr>
        <p:txBody>
          <a:bodyPr tIns="576000" anchor="ctr"/>
          <a:lstStyle>
            <a:lvl1pPr algn="ctr">
              <a:buFontTx/>
              <a:buNone/>
              <a:defRPr sz="1200">
                <a:solidFill>
                  <a:srgbClr val="A8BAB2"/>
                </a:solidFill>
                <a:latin typeface="SwissReSans" pitchFamily="34" charset="0"/>
              </a:defRPr>
            </a:lvl1pPr>
          </a:lstStyle>
          <a:p>
            <a:r>
              <a:rPr lang="en-US" dirty="0"/>
              <a:t>Click icon to </a:t>
            </a:r>
            <a:r>
              <a:rPr lang="en-US"/>
              <a:t>add picture</a:t>
            </a:r>
            <a:endParaRPr lang="en-US" dirty="0"/>
          </a:p>
        </p:txBody>
      </p:sp>
      <p:sp>
        <p:nvSpPr>
          <p:cNvPr id="2" name="Title 1"/>
          <p:cNvSpPr>
            <a:spLocks noGrp="1"/>
          </p:cNvSpPr>
          <p:nvPr>
            <p:ph type="ctrTitle"/>
          </p:nvPr>
        </p:nvSpPr>
        <p:spPr bwMode="white">
          <a:xfrm>
            <a:off x="695325" y="1628776"/>
            <a:ext cx="5184651" cy="1296168"/>
          </a:xfrm>
        </p:spPr>
        <p:txBody>
          <a:bodyPr>
            <a:noAutofit/>
          </a:bodyPr>
          <a:lstStyle>
            <a:lvl1pPr algn="l">
              <a:lnSpc>
                <a:spcPct val="80000"/>
              </a:lnSpc>
              <a:defRPr sz="3600">
                <a:solidFill>
                  <a:srgbClr val="FFFFFF"/>
                </a:solidFill>
                <a:latin typeface="SwissReSans Light" pitchFamily="34" charset="0"/>
              </a:defRPr>
            </a:lvl1pPr>
          </a:lstStyle>
          <a:p>
            <a:r>
              <a:rPr lang="en-US" noProof="0" dirty="0"/>
              <a:t>Click to edit Master </a:t>
            </a:r>
            <a:r>
              <a:rPr lang="en-US" noProof="0"/>
              <a:t>title style</a:t>
            </a:r>
            <a:endParaRPr lang="en-US" noProof="0" dirty="0"/>
          </a:p>
        </p:txBody>
      </p:sp>
      <p:sp>
        <p:nvSpPr>
          <p:cNvPr id="3" name="Subtitle 2"/>
          <p:cNvSpPr>
            <a:spLocks noGrp="1"/>
          </p:cNvSpPr>
          <p:nvPr>
            <p:ph type="subTitle" idx="1"/>
          </p:nvPr>
        </p:nvSpPr>
        <p:spPr bwMode="white">
          <a:xfrm>
            <a:off x="695325" y="3284984"/>
            <a:ext cx="5184651" cy="288032"/>
          </a:xfrm>
          <a:prstGeom prst="rect">
            <a:avLst/>
          </a:prstGeom>
        </p:spPr>
        <p:txBody>
          <a:bodyPr/>
          <a:lstStyle>
            <a:lvl1pPr marL="0" indent="0" algn="l">
              <a:lnSpc>
                <a:spcPct val="100000"/>
              </a:lnSpc>
              <a:spcBef>
                <a:spcPts val="0"/>
              </a:spcBef>
              <a:buNone/>
              <a:defRPr sz="1800">
                <a:solidFill>
                  <a:srgbClr val="FFFFFF"/>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a:t>
            </a:r>
            <a:r>
              <a:rPr lang="en-US"/>
              <a:t>subtitle style</a:t>
            </a:r>
            <a:endParaRPr lang="en-US" dirty="0"/>
          </a:p>
        </p:txBody>
      </p:sp>
      <p:sp>
        <p:nvSpPr>
          <p:cNvPr id="11" name="Classification"/>
          <p:cNvSpPr txBox="1">
            <a:spLocks noChangeArrowheads="1"/>
          </p:cNvSpPr>
          <p:nvPr userDrawn="1">
            <p:custDataLst>
              <p:tags r:id="rId3"/>
            </p:custDataLst>
          </p:nvPr>
        </p:nvSpPr>
        <p:spPr bwMode="black">
          <a:xfrm>
            <a:off x="4012517"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US" sz="900" dirty="0">
              <a:solidFill>
                <a:srgbClr val="283E36"/>
              </a:solidFill>
              <a:latin typeface="SwissReSans" pitchFamily="34" charset="0"/>
            </a:endParaRPr>
          </a:p>
        </p:txBody>
      </p:sp>
      <p:pic>
        <p:nvPicPr>
          <p:cNvPr id="10" name="Picture 9">
            <a:extLst>
              <a:ext uri="{FF2B5EF4-FFF2-40B4-BE49-F238E27FC236}">
                <a16:creationId xmlns:a16="http://schemas.microsoft.com/office/drawing/2014/main" id="{330006ED-4162-476C-9A35-FAD5CCD659DF}"/>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263426" y="301052"/>
            <a:ext cx="1379177" cy="324512"/>
          </a:xfrm>
          <a:prstGeom prst="rect">
            <a:avLst/>
          </a:prstGeom>
        </p:spPr>
      </p:pic>
    </p:spTree>
    <p:extLst>
      <p:ext uri="{BB962C8B-B14F-4D97-AF65-F5344CB8AC3E}">
        <p14:creationId xmlns:p14="http://schemas.microsoft.com/office/powerpoint/2010/main" val="41352740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Color, Text and Image" userDrawn="1">
  <p:cSld name="Color,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6102350" cy="6858000"/>
          </a:xfrm>
          <a:prstGeom prst="rect">
            <a:avLst/>
          </a:prstGeom>
          <a:solidFill>
            <a:schemeClr val="tx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12" name="Picture Placeholder 7"/>
          <p:cNvSpPr>
            <a:spLocks noGrp="1"/>
          </p:cNvSpPr>
          <p:nvPr>
            <p:ph type="pic" sz="quarter" idx="13" hasCustomPrompt="1"/>
          </p:nvPr>
        </p:nvSpPr>
        <p:spPr bwMode="gray">
          <a:xfrm>
            <a:off x="6102350" y="0"/>
            <a:ext cx="6089650" cy="6858000"/>
          </a:xfrm>
          <a:prstGeom prst="rect">
            <a:avLst/>
          </a:prstGeom>
        </p:spPr>
        <p:txBody>
          <a:bodyPr lIns="0" tIns="1152000" anchor="ctr"/>
          <a:lstStyle>
            <a:lvl1pPr algn="ctr">
              <a:spcBef>
                <a:spcPts val="0"/>
              </a:spcBef>
              <a:buFontTx/>
              <a:buNone/>
              <a:defRPr sz="1200">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background colour.</a:t>
            </a:r>
          </a:p>
        </p:txBody>
      </p:sp>
      <p:sp>
        <p:nvSpPr>
          <p:cNvPr id="8" name="Title 7"/>
          <p:cNvSpPr>
            <a:spLocks noGrp="1"/>
          </p:cNvSpPr>
          <p:nvPr>
            <p:ph type="title" hasCustomPrompt="1"/>
          </p:nvPr>
        </p:nvSpPr>
        <p:spPr bwMode="gray">
          <a:xfrm>
            <a:off x="695325" y="692151"/>
            <a:ext cx="4920621" cy="692647"/>
          </a:xfrm>
        </p:spPr>
        <p:txBody>
          <a:bodyPr/>
          <a:lstStyle>
            <a:lvl1pPr>
              <a:defRPr>
                <a:solidFill>
                  <a:srgbClr val="FFFFFF"/>
                </a:solidFill>
              </a:defRPr>
            </a:lvl1pPr>
          </a:lstStyle>
          <a:p>
            <a:r>
              <a:rPr lang="en-US"/>
              <a:t>Click to add title</a:t>
            </a:r>
            <a:br>
              <a:rPr lang="en-US"/>
            </a:br>
            <a:r>
              <a:rPr lang="en-US"/>
              <a:t>[</a:t>
            </a:r>
            <a:r>
              <a:rPr lang="en-US" dirty="0"/>
              <a:t>No Brand Imagery on this </a:t>
            </a:r>
            <a:r>
              <a:rPr lang="en-US"/>
              <a:t>layout]</a:t>
            </a:r>
            <a:endParaRPr lang="en-US" dirty="0"/>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7" name="Picture 6">
            <a:extLst>
              <a:ext uri="{FF2B5EF4-FFF2-40B4-BE49-F238E27FC236}">
                <a16:creationId xmlns:a16="http://schemas.microsoft.com/office/drawing/2014/main" id="{E3B73780-AE53-49C6-A8D9-4AD4D372FC3C}"/>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2171548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4246520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wo Content ">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12"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21" name="Text Placeholder 9"/>
          <p:cNvSpPr>
            <a:spLocks noGrp="1"/>
          </p:cNvSpPr>
          <p:nvPr>
            <p:ph type="body" sz="quarter" idx="30"/>
          </p:nvPr>
        </p:nvSpPr>
        <p:spPr bwMode="gray">
          <a:xfrm>
            <a:off x="891704" y="1752599"/>
            <a:ext cx="5212080" cy="498617"/>
          </a:xfrm>
          <a:prstGeom prst="rect">
            <a:avLst/>
          </a:prstGeom>
          <a:solidFill>
            <a:schemeClr val="accent1"/>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2" name="Content Placeholder 4"/>
          <p:cNvSpPr>
            <a:spLocks noGrp="1"/>
          </p:cNvSpPr>
          <p:nvPr>
            <p:ph sz="quarter" idx="35"/>
          </p:nvPr>
        </p:nvSpPr>
        <p:spPr bwMode="gray">
          <a:xfrm>
            <a:off x="892175" y="2298701"/>
            <a:ext cx="5212080" cy="3632200"/>
          </a:xfrm>
          <a:noFill/>
        </p:spPr>
        <p:txBody>
          <a:bodyPr/>
          <a:lstStyle>
            <a:lvl1pPr marL="228600" indent="-228600">
              <a:spcBef>
                <a:spcPts val="1600"/>
              </a:spcBef>
              <a:defRPr sz="1800"/>
            </a:lvl1pPr>
            <a:lvl2pPr marL="517525" indent="-179388">
              <a:spcBef>
                <a:spcPts val="800"/>
              </a:spcBef>
              <a:defRPr sz="1600"/>
            </a:lvl2pPr>
            <a:lvl3pPr marL="860425" indent="-174625">
              <a:spcBef>
                <a:spcPts val="400"/>
              </a:spcBef>
              <a:defRPr sz="1400"/>
            </a:lvl3pPr>
            <a:lvl4pPr marL="1203325" indent="-16986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9"/>
          <p:cNvSpPr>
            <a:spLocks noGrp="1"/>
          </p:cNvSpPr>
          <p:nvPr>
            <p:ph type="body" sz="quarter" idx="32"/>
          </p:nvPr>
        </p:nvSpPr>
        <p:spPr bwMode="gray">
          <a:xfrm>
            <a:off x="6370789" y="1752599"/>
            <a:ext cx="5212080" cy="498617"/>
          </a:xfrm>
          <a:prstGeom prst="rect">
            <a:avLst/>
          </a:prstGeom>
          <a:solidFill>
            <a:schemeClr val="accent1"/>
          </a:solidFill>
          <a:ln>
            <a:noFill/>
          </a:ln>
          <a:effectLst/>
        </p:spPr>
        <p:txBody>
          <a:bodyPr anchor="ctr" anchorCtr="0">
            <a:noAutofit/>
          </a:bodyPr>
          <a:lstStyle>
            <a:lvl1pPr marL="0" indent="0" algn="ctr">
              <a:spcBef>
                <a:spcPts val="0"/>
              </a:spcBef>
              <a:buFontTx/>
              <a:buNone/>
              <a:defRPr sz="2000" b="1">
                <a:solidFill>
                  <a:schemeClr val="bg1"/>
                </a:solidFill>
                <a:latin typeface="+mj-lt"/>
              </a:defRPr>
            </a:lvl1pPr>
          </a:lstStyle>
          <a:p>
            <a:pPr lvl="0"/>
            <a:r>
              <a:rPr lang="en-US"/>
              <a:t>Click to edit Master text styles</a:t>
            </a:r>
          </a:p>
        </p:txBody>
      </p:sp>
      <p:sp>
        <p:nvSpPr>
          <p:cNvPr id="24" name="Content Placeholder 4"/>
          <p:cNvSpPr>
            <a:spLocks noGrp="1"/>
          </p:cNvSpPr>
          <p:nvPr>
            <p:ph sz="quarter" idx="36"/>
          </p:nvPr>
        </p:nvSpPr>
        <p:spPr bwMode="gray">
          <a:xfrm>
            <a:off x="6370320" y="2298701"/>
            <a:ext cx="5212080" cy="3632200"/>
          </a:xfrm>
          <a:noFill/>
        </p:spPr>
        <p:txBody>
          <a:bodyPr/>
          <a:lstStyle>
            <a:lvl1pPr marL="228600" indent="-228600">
              <a:spcBef>
                <a:spcPts val="1600"/>
              </a:spcBef>
              <a:defRPr sz="1800"/>
            </a:lvl1pPr>
            <a:lvl2pPr marL="517525" indent="-179388">
              <a:spcBef>
                <a:spcPts val="800"/>
              </a:spcBef>
              <a:defRPr sz="1600"/>
            </a:lvl2pPr>
            <a:lvl3pPr marL="860425" indent="-174625">
              <a:spcBef>
                <a:spcPts val="400"/>
              </a:spcBef>
              <a:defRPr sz="1400"/>
            </a:lvl3pPr>
            <a:lvl4pPr marL="1203325" indent="-169863">
              <a:spcBef>
                <a:spcPts val="200"/>
              </a:spcBef>
              <a:defRPr sz="1200"/>
            </a:lvl4pPr>
            <a:lvl5pPr>
              <a:spcBef>
                <a:spcPts val="1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5" name="Text Placeholder 9"/>
          <p:cNvSpPr>
            <a:spLocks noGrp="1"/>
          </p:cNvSpPr>
          <p:nvPr>
            <p:ph type="body" sz="quarter" idx="15" hasCustomPrompt="1"/>
          </p:nvPr>
        </p:nvSpPr>
        <p:spPr bwMode="gray">
          <a:xfrm>
            <a:off x="891704"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4307348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endParaRPr lang="en-US" dirty="0"/>
          </a:p>
        </p:txBody>
      </p:sp>
      <p:sp>
        <p:nvSpPr>
          <p:cNvPr id="3" name="Content Placeholder 2"/>
          <p:cNvSpPr>
            <a:spLocks noGrp="1"/>
          </p:cNvSpPr>
          <p:nvPr>
            <p:ph idx="1"/>
          </p:nvPr>
        </p:nvSpPr>
        <p:spPr bwMode="gray">
          <a:xfrm>
            <a:off x="891705" y="1752600"/>
            <a:ext cx="10690696" cy="41727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11" name="Text Placeholder 9"/>
          <p:cNvSpPr>
            <a:spLocks noGrp="1"/>
          </p:cNvSpPr>
          <p:nvPr>
            <p:ph type="body" sz="quarter" idx="15" hasCustomPrompt="1"/>
          </p:nvPr>
        </p:nvSpPr>
        <p:spPr bwMode="gray">
          <a:xfrm>
            <a:off x="891705" y="1185767"/>
            <a:ext cx="10690696"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1548899824"/>
      </p:ext>
    </p:extLst>
  </p:cSld>
  <p:clrMapOvr>
    <a:masterClrMapping/>
  </p:clrMapOvr>
  <p:extLst>
    <p:ext uri="{DCECCB84-F9BA-43D5-87BE-67443E8EF086}">
      <p15:sldGuideLst xmlns:p15="http://schemas.microsoft.com/office/powerpoint/2012/main">
        <p15:guide id="1" orient="horz" pos="1008">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Dark Grey, Text and Image" userDrawn="1">
  <p:cSld name="Dark Grey, Text and Imag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A4DEE0-C41B-4076-8B94-57B0E7907B17}"/>
              </a:ext>
            </a:extLst>
          </p:cNvPr>
          <p:cNvSpPr/>
          <p:nvPr userDrawn="1"/>
        </p:nvSpPr>
        <p:spPr bwMode="gray">
          <a:xfrm>
            <a:off x="0" y="0"/>
            <a:ext cx="6102350" cy="6858000"/>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12" name="Picture Placeholder 7"/>
          <p:cNvSpPr>
            <a:spLocks noGrp="1"/>
          </p:cNvSpPr>
          <p:nvPr>
            <p:ph type="pic" sz="quarter" idx="13" hasCustomPrompt="1"/>
          </p:nvPr>
        </p:nvSpPr>
        <p:spPr bwMode="gray">
          <a:xfrm>
            <a:off x="6102350" y="0"/>
            <a:ext cx="6089650" cy="6858000"/>
          </a:xfrm>
          <a:prstGeom prst="rect">
            <a:avLst/>
          </a:prstGeom>
        </p:spPr>
        <p:txBody>
          <a:bodyPr lIns="0" tIns="1152000" anchor="ctr"/>
          <a:lstStyle>
            <a:lvl1pPr algn="ctr">
              <a:spcBef>
                <a:spcPts val="0"/>
              </a:spcBef>
              <a:buFontTx/>
              <a:buNone/>
              <a:defRPr sz="1200">
                <a:solidFill>
                  <a:srgbClr val="A8BAB2"/>
                </a:solidFill>
                <a:latin typeface="SwissReSans" pitchFamily="34" charset="0"/>
              </a:defRPr>
            </a:lvl1pPr>
          </a:lstStyle>
          <a:p>
            <a:r>
              <a:rPr lang="en-US" noProof="1"/>
              <a:t>Click to browse for an own image or </a:t>
            </a:r>
            <a:br>
              <a:rPr lang="en-US" noProof="1"/>
            </a:br>
            <a:r>
              <a:rPr lang="en-US" noProof="1"/>
              <a:t>select one from the Swiss Re menu.</a:t>
            </a:r>
            <a:br>
              <a:rPr lang="en-US" noProof="1"/>
            </a:br>
            <a:r>
              <a:rPr lang="en-US" noProof="1"/>
              <a:t>Be careful to avoid an image that clashes</a:t>
            </a:r>
            <a:br>
              <a:rPr lang="en-US" noProof="1"/>
            </a:br>
            <a:r>
              <a:rPr lang="en-US" noProof="1"/>
              <a:t>with the background colour.</a:t>
            </a:r>
          </a:p>
        </p:txBody>
      </p:sp>
      <p:sp>
        <p:nvSpPr>
          <p:cNvPr id="8" name="Title 7"/>
          <p:cNvSpPr>
            <a:spLocks noGrp="1"/>
          </p:cNvSpPr>
          <p:nvPr>
            <p:ph type="title" hasCustomPrompt="1"/>
          </p:nvPr>
        </p:nvSpPr>
        <p:spPr bwMode="gray">
          <a:xfrm>
            <a:off x="695325" y="692151"/>
            <a:ext cx="4920621" cy="692647"/>
          </a:xfrm>
        </p:spPr>
        <p:txBody>
          <a:bodyPr/>
          <a:lstStyle>
            <a:lvl1pPr>
              <a:defRPr>
                <a:solidFill>
                  <a:schemeClr val="bg2"/>
                </a:solidFill>
              </a:defRPr>
            </a:lvl1pPr>
          </a:lstStyle>
          <a:p>
            <a:r>
              <a:rPr lang="en-US" dirty="0"/>
              <a:t>Click to </a:t>
            </a:r>
            <a:r>
              <a:rPr lang="en-US"/>
              <a:t>add title</a:t>
            </a:r>
            <a:endParaRPr lang="en-US" dirty="0"/>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US" smtClean="0"/>
              <a:pPr/>
              <a:t>‹#›</a:t>
            </a:fld>
            <a:endParaRPr lang="en-US" dirty="0"/>
          </a:p>
        </p:txBody>
      </p:sp>
      <p:sp>
        <p:nvSpPr>
          <p:cNvPr id="4" name="Text Placeholder 3">
            <a:extLst>
              <a:ext uri="{FF2B5EF4-FFF2-40B4-BE49-F238E27FC236}">
                <a16:creationId xmlns:a16="http://schemas.microsoft.com/office/drawing/2014/main" id="{5E2C90A8-D632-4D32-AA86-6231D6EA8ACF}"/>
              </a:ext>
            </a:extLst>
          </p:cNvPr>
          <p:cNvSpPr>
            <a:spLocks noGrp="1"/>
          </p:cNvSpPr>
          <p:nvPr>
            <p:ph type="body" sz="quarter" idx="14"/>
          </p:nvPr>
        </p:nvSpPr>
        <p:spPr bwMode="gray">
          <a:xfrm>
            <a:off x="695324" y="1628774"/>
            <a:ext cx="4920624" cy="4392614"/>
          </a:xfrm>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a:t>Fifth level</a:t>
            </a:r>
            <a:endParaRPr lang="en-US" dirty="0"/>
          </a:p>
        </p:txBody>
      </p:sp>
      <p:pic>
        <p:nvPicPr>
          <p:cNvPr id="7" name="Picture 6">
            <a:extLst>
              <a:ext uri="{FF2B5EF4-FFF2-40B4-BE49-F238E27FC236}">
                <a16:creationId xmlns:a16="http://schemas.microsoft.com/office/drawing/2014/main" id="{C2126A97-FC67-416A-9BBF-18D70E6A86C3}"/>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8992714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Key Message with Color" userDrawn="1">
  <p:cSld name="Key Message with Color">
    <p:bg>
      <p:bgPr>
        <a:solidFill>
          <a:schemeClr val="tx2"/>
        </a:solidFill>
        <a:effectLst/>
      </p:bgPr>
    </p:bg>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custDataLst>
              <p:tags r:id="rId2"/>
            </p:custDataLst>
          </p:nvPr>
        </p:nvSpPr>
        <p:spPr/>
        <p:txBody>
          <a:bodyPr/>
          <a:lstStyle>
            <a:lvl1pPr>
              <a:defRPr>
                <a:solidFill>
                  <a:srgbClr val="FFFFFF"/>
                </a:solidFill>
              </a:defRPr>
            </a:lvl1pPr>
          </a:lstStyle>
          <a:p>
            <a:fld id="{5E4D2043-7E31-4A53-BD33-72A88E682172}" type="slidenum">
              <a:rPr lang="en-US" smtClean="0"/>
              <a:pPr/>
              <a:t>‹#›</a:t>
            </a:fld>
            <a:endParaRPr lang="en-US" dirty="0"/>
          </a:p>
        </p:txBody>
      </p:sp>
      <p:sp>
        <p:nvSpPr>
          <p:cNvPr id="9" name="Footer">
            <a:extLst>
              <a:ext uri="{FF2B5EF4-FFF2-40B4-BE49-F238E27FC236}">
                <a16:creationId xmlns:a16="http://schemas.microsoft.com/office/drawing/2014/main" id="{95A25EDE-8428-429E-BE07-354A88A6623D}"/>
              </a:ext>
            </a:extLst>
          </p:cNvPr>
          <p:cNvSpPr txBox="1">
            <a:spLocks/>
          </p:cNvSpPr>
          <p:nvPr userDrawn="1">
            <p:custDataLst>
              <p:tags r:id="rId3"/>
            </p:custDataLst>
          </p:nvPr>
        </p:nvSpPr>
        <p:spPr bwMode="black">
          <a:xfrm>
            <a:off x="3254847"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a:solidFill>
                  <a:srgbClr val="FFFFFF"/>
                </a:solidFill>
                <a:latin typeface="SwissReSans" pitchFamily="34" charset="0"/>
                <a:ea typeface="+mn-ea"/>
                <a:cs typeface="+mn-cs"/>
              </a:rPr>
              <a:t>Elyssa Del Valle, M.D. DBIM</a:t>
            </a:r>
            <a:endParaRPr lang="en-US" sz="1000" b="0" kern="1200" dirty="0">
              <a:solidFill>
                <a:srgbClr val="FFFFFF"/>
              </a:solidFill>
              <a:latin typeface="SwissReSans" pitchFamily="34" charset="0"/>
              <a:ea typeface="+mn-ea"/>
              <a:cs typeface="+mn-cs"/>
            </a:endParaRPr>
          </a:p>
        </p:txBody>
      </p:sp>
      <p:pic>
        <p:nvPicPr>
          <p:cNvPr id="10" name="Picture 9">
            <a:extLst>
              <a:ext uri="{FF2B5EF4-FFF2-40B4-BE49-F238E27FC236}">
                <a16:creationId xmlns:a16="http://schemas.microsoft.com/office/drawing/2014/main" id="{EF43939A-B119-4FC7-AA54-3222191518D2}"/>
              </a:ext>
            </a:extLst>
          </p:cNvPr>
          <p:cNvPicPr>
            <a:picLocks/>
          </p:cNvPicPr>
          <p:nvPr userDrawn="1">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4278665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7276511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303647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612288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AC2FE-217C-3D43-1C5D-67398F6A89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BF66F79-156F-9FD5-3D36-3D2D740D62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353359-22A8-ABB3-872E-523C9E23C9FF}"/>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D365E0CB-9F41-6243-1226-21A990BA77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7AC82E-D287-58BC-C9A8-DE26937F9457}"/>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4036872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ircular Messaging Device (Small)" userDrawn="1">
  <p:cSld name="Circular Messaging Device (Small)">
    <p:spTree>
      <p:nvGrpSpPr>
        <p:cNvPr id="1" name=""/>
        <p:cNvGrpSpPr/>
        <p:nvPr/>
      </p:nvGrpSpPr>
      <p:grpSpPr>
        <a:xfrm>
          <a:off x="0" y="0"/>
          <a:ext cx="0" cy="0"/>
          <a:chOff x="0" y="0"/>
          <a:chExt cx="0" cy="0"/>
        </a:xfrm>
      </p:grpSpPr>
      <p:sp>
        <p:nvSpPr>
          <p:cNvPr id="3" name="Content Placeholder 2"/>
          <p:cNvSpPr>
            <a:spLocks noGrp="1"/>
          </p:cNvSpPr>
          <p:nvPr>
            <p:ph sz="half" idx="1"/>
          </p:nvPr>
        </p:nvSpPr>
        <p:spPr bwMode="black">
          <a:xfrm>
            <a:off x="695326" y="1628774"/>
            <a:ext cx="7200874" cy="4392000"/>
          </a:xfrm>
          <a:prstGeom prst="rect">
            <a:avLst/>
          </a:prstGeom>
        </p:spPr>
        <p:txBody>
          <a:bodyPr/>
          <a:lstStyle>
            <a:lvl1pPr>
              <a:defRPr sz="1598">
                <a:latin typeface="SwissReSans" pitchFamily="34" charset="0"/>
              </a:defRPr>
            </a:lvl1pPr>
            <a:lvl2pPr>
              <a:defRPr sz="1399">
                <a:latin typeface="SwissReSans" pitchFamily="34" charset="0"/>
              </a:defRPr>
            </a:lvl2pPr>
            <a:lvl3pPr>
              <a:defRPr sz="1399">
                <a:latin typeface="SwissReSans" pitchFamily="34" charset="0"/>
              </a:defRPr>
            </a:lvl3pPr>
            <a:lvl4pPr>
              <a:defRPr sz="1399">
                <a:latin typeface="SwissReSans" pitchFamily="34" charset="0"/>
              </a:defRPr>
            </a:lvl4pPr>
            <a:lvl5pPr>
              <a:defRPr sz="1399">
                <a:latin typeface="SwissReSans" pitchFamily="34" charset="0"/>
              </a:defRPr>
            </a:lvl5pPr>
            <a:lvl6pPr>
              <a:defRPr sz="1798"/>
            </a:lvl6pPr>
            <a:lvl7pPr>
              <a:defRPr sz="1798"/>
            </a:lvl7pPr>
            <a:lvl8pPr>
              <a:defRPr sz="1798"/>
            </a:lvl8pPr>
            <a:lvl9pPr>
              <a:defRPr sz="1798"/>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Title 7"/>
          <p:cNvSpPr>
            <a:spLocks noGrp="1"/>
          </p:cNvSpPr>
          <p:nvPr>
            <p:ph type="title"/>
          </p:nvPr>
        </p:nvSpPr>
        <p:spPr/>
        <p:txBody>
          <a:bodyPr/>
          <a:lstStyle/>
          <a:p>
            <a:r>
              <a:rPr lang="en-GB"/>
              <a:t>Click to edit Master title style</a:t>
            </a:r>
          </a:p>
        </p:txBody>
      </p:sp>
      <p:sp>
        <p:nvSpPr>
          <p:cNvPr id="9" name="Date Placeholder 8"/>
          <p:cNvSpPr>
            <a:spLocks noGrp="1"/>
          </p:cNvSpPr>
          <p:nvPr>
            <p:ph type="dt" sz="half" idx="10"/>
          </p:nvPr>
        </p:nvSpPr>
        <p:spPr/>
        <p:txBody>
          <a:bodyPr/>
          <a:lstStyle/>
          <a:p>
            <a:endParaRPr lang="en-GB"/>
          </a:p>
        </p:txBody>
      </p:sp>
      <p:sp>
        <p:nvSpPr>
          <p:cNvPr id="10" name="Footer Placeholder 9"/>
          <p:cNvSpPr>
            <a:spLocks noGrp="1"/>
          </p:cNvSpPr>
          <p:nvPr>
            <p:ph type="ftr" sz="quarter" idx="11"/>
          </p:nvPr>
        </p:nvSpPr>
        <p:spPr/>
        <p:txBody>
          <a:bodyPr/>
          <a:lstStyle/>
          <a:p>
            <a:endParaRPr lang="en-GB"/>
          </a:p>
        </p:txBody>
      </p:sp>
      <p:sp>
        <p:nvSpPr>
          <p:cNvPr id="11" name="Slide Number Placeholder 10"/>
          <p:cNvSpPr>
            <a:spLocks noGrp="1"/>
          </p:cNvSpPr>
          <p:nvPr>
            <p:ph type="sldNum" sz="quarter" idx="12"/>
            <p:custDataLst>
              <p:tags r:id="rId2"/>
            </p:custDataLst>
          </p:nvPr>
        </p:nvSpPr>
        <p:spPr/>
        <p:txBody>
          <a:bodyPr/>
          <a:lstStyle/>
          <a:p>
            <a:fld id="{5E4D2043-7E31-4A53-BD33-72A88E682172}" type="slidenum">
              <a:rPr lang="en-GB" smtClean="0"/>
              <a:pPr/>
              <a:t>‹#›</a:t>
            </a:fld>
            <a:endParaRPr lang="en-GB"/>
          </a:p>
        </p:txBody>
      </p:sp>
      <p:sp>
        <p:nvSpPr>
          <p:cNvPr id="12" name="Textplatzhalter 4"/>
          <p:cNvSpPr>
            <a:spLocks noGrp="1"/>
          </p:cNvSpPr>
          <p:nvPr>
            <p:ph type="body" sz="quarter" idx="13"/>
          </p:nvPr>
        </p:nvSpPr>
        <p:spPr bwMode="gray">
          <a:xfrm>
            <a:off x="8702581" y="2349000"/>
            <a:ext cx="2160000" cy="2160000"/>
          </a:xfrm>
          <a:prstGeom prst="ellipse">
            <a:avLst/>
          </a:prstGeom>
          <a:solidFill>
            <a:schemeClr val="tx2"/>
          </a:solidFill>
        </p:spPr>
        <p:txBody>
          <a:bodyPr anchor="ctr"/>
          <a:lstStyle>
            <a:lvl1pPr marL="0" indent="0" algn="ctr">
              <a:lnSpc>
                <a:spcPct val="95000"/>
              </a:lnSpc>
              <a:spcBef>
                <a:spcPts val="0"/>
              </a:spcBef>
              <a:buFontTx/>
              <a:buNone/>
              <a:defRPr sz="1399">
                <a:solidFill>
                  <a:schemeClr val="bg1"/>
                </a:solidFill>
                <a:latin typeface="+mn-lt"/>
              </a:defRPr>
            </a:lvl1pPr>
            <a:lvl2pPr marL="182379" indent="0" algn="l">
              <a:buFontTx/>
              <a:buNone/>
              <a:defRPr sz="1598">
                <a:solidFill>
                  <a:schemeClr val="bg1"/>
                </a:solidFill>
              </a:defRPr>
            </a:lvl2pPr>
            <a:lvl3pPr marL="444056" indent="0" algn="l">
              <a:buFontTx/>
              <a:buNone/>
              <a:defRPr sz="1598">
                <a:solidFill>
                  <a:schemeClr val="bg1"/>
                </a:solidFill>
              </a:defRPr>
            </a:lvl3pPr>
            <a:lvl4pPr marL="715247" indent="0" algn="l">
              <a:buFontTx/>
              <a:buNone/>
              <a:defRPr sz="1598">
                <a:solidFill>
                  <a:schemeClr val="bg1"/>
                </a:solidFill>
              </a:defRPr>
            </a:lvl4pPr>
            <a:lvl5pPr marL="984852" indent="0" algn="l">
              <a:buFontTx/>
              <a:buNone/>
              <a:defRPr sz="1598">
                <a:solidFill>
                  <a:schemeClr val="bg1"/>
                </a:solidFill>
              </a:defRPr>
            </a:lvl5pPr>
          </a:lstStyle>
          <a:p>
            <a:pPr lvl="0"/>
            <a:r>
              <a:rPr lang="en-GB"/>
              <a:t>Click to edit Master text styles</a:t>
            </a:r>
          </a:p>
        </p:txBody>
      </p:sp>
      <p:pic>
        <p:nvPicPr>
          <p:cNvPr id="4" name="Picture 3">
            <a:extLst>
              <a:ext uri="{FF2B5EF4-FFF2-40B4-BE49-F238E27FC236}">
                <a16:creationId xmlns:a16="http://schemas.microsoft.com/office/drawing/2014/main" id="{2A595828-693B-03A9-1090-4E0772A1F53D}"/>
              </a:ext>
            </a:extLst>
          </p:cNvPr>
          <p:cNvPicPr>
            <a:picLocks/>
          </p:cNvPicPr>
          <p:nvPr userDrawn="1">
            <p:custDataLst>
              <p:tags r:id="rId3"/>
            </p:custDataLst>
          </p:nvPr>
        </p:nvPicPr>
        <p:blipFill>
          <a:blip r:embed="rId5" cstate="print">
            <a:extLst>
              <a:ext uri="{28A0092B-C50C-407E-A947-70E740481C1C}">
                <a14:useLocalDpi xmlns:a14="http://schemas.microsoft.com/office/drawing/2010/main" val="0"/>
              </a:ext>
            </a:extLst>
          </a:blip>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717792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2" name="Title 1"/>
          <p:cNvSpPr>
            <a:spLocks noGrp="1"/>
          </p:cNvSpPr>
          <p:nvPr>
            <p:ph type="title"/>
          </p:nvPr>
        </p:nvSpPr>
        <p:spPr bwMode="gray"/>
        <p:txBody>
          <a:bodyPr/>
          <a:lstStyle/>
          <a:p>
            <a:r>
              <a:rPr lang="en-US"/>
              <a:t>Click to edit Master title style</a:t>
            </a:r>
          </a:p>
        </p:txBody>
      </p:sp>
      <p:sp>
        <p:nvSpPr>
          <p:cNvPr id="9" name="Text Placeholder 12"/>
          <p:cNvSpPr>
            <a:spLocks noGrp="1"/>
          </p:cNvSpPr>
          <p:nvPr>
            <p:ph type="body" sz="quarter" idx="16" hasCustomPrompt="1"/>
          </p:nvPr>
        </p:nvSpPr>
        <p:spPr bwMode="gray">
          <a:xfrm>
            <a:off x="891704" y="6252482"/>
            <a:ext cx="8956240" cy="415018"/>
          </a:xfrm>
          <a:prstGeom prst="rect">
            <a:avLst/>
          </a:prstGeom>
        </p:spPr>
        <p:txBody>
          <a:bodyPr lIns="91440" tIns="0" rIns="0" bIns="0" anchor="b" anchorCtr="0">
            <a:noAutofit/>
          </a:bodyPr>
          <a:lstStyle>
            <a:lvl1pPr marL="0" indent="0">
              <a:spcBef>
                <a:spcPts val="600"/>
              </a:spcBef>
              <a:buNone/>
              <a:defRPr sz="1000">
                <a:solidFill>
                  <a:schemeClr val="tx1"/>
                </a:solidFill>
                <a:latin typeface="Arial" pitchFamily="34" charset="0"/>
                <a:cs typeface="Arial" pitchFamily="34" charset="0"/>
              </a:defRPr>
            </a:lvl1pPr>
          </a:lstStyle>
          <a:p>
            <a:pPr lvl="0"/>
            <a:r>
              <a:rPr lang="en-US" dirty="0"/>
              <a:t>Click to edit source</a:t>
            </a:r>
          </a:p>
        </p:txBody>
      </p:sp>
      <p:sp>
        <p:nvSpPr>
          <p:cNvPr id="6" name="Text Placeholder 9"/>
          <p:cNvSpPr>
            <a:spLocks noGrp="1"/>
          </p:cNvSpPr>
          <p:nvPr>
            <p:ph type="body" sz="quarter" idx="15" hasCustomPrompt="1"/>
          </p:nvPr>
        </p:nvSpPr>
        <p:spPr bwMode="gray">
          <a:xfrm>
            <a:off x="891704" y="1185767"/>
            <a:ext cx="10690697" cy="383292"/>
          </a:xfrm>
          <a:prstGeom prst="rect">
            <a:avLst/>
          </a:prstGeom>
          <a:noFill/>
        </p:spPr>
        <p:txBody>
          <a:bodyPr wrap="square" rtlCol="0">
            <a:noAutofit/>
          </a:bodyPr>
          <a:lstStyle>
            <a:lvl1pPr marL="0" indent="0" algn="l" rtl="0" fontAlgn="base">
              <a:lnSpc>
                <a:spcPct val="90000"/>
              </a:lnSpc>
              <a:spcBef>
                <a:spcPct val="0"/>
              </a:spcBef>
              <a:spcAft>
                <a:spcPct val="0"/>
              </a:spcAft>
              <a:buNone/>
              <a:defRPr lang="en-US" sz="2000" b="1" kern="1200" smtClean="0">
                <a:solidFill>
                  <a:schemeClr val="tx1"/>
                </a:solidFill>
                <a:latin typeface="+mj-lt"/>
                <a:ea typeface="+mn-ea"/>
                <a:cs typeface="+mn-cs"/>
              </a:defRPr>
            </a:lvl1pPr>
            <a:lvl2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2pPr>
            <a:lvl3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3pPr>
            <a:lvl4pPr algn="l" rtl="0" fontAlgn="base">
              <a:lnSpc>
                <a:spcPct val="90000"/>
              </a:lnSpc>
              <a:spcBef>
                <a:spcPct val="0"/>
              </a:spcBef>
              <a:spcAft>
                <a:spcPct val="0"/>
              </a:spcAft>
              <a:defRPr lang="en-US" sz="2200" b="1" kern="1200" smtClean="0">
                <a:solidFill>
                  <a:schemeClr val="tx1"/>
                </a:solidFill>
                <a:latin typeface="Arial Narrow" pitchFamily="34" charset="0"/>
                <a:ea typeface="+mn-ea"/>
                <a:cs typeface="+mn-cs"/>
              </a:defRPr>
            </a:lvl4pPr>
            <a:lvl5pPr algn="l" rtl="0" fontAlgn="base">
              <a:lnSpc>
                <a:spcPct val="90000"/>
              </a:lnSpc>
              <a:spcBef>
                <a:spcPct val="0"/>
              </a:spcBef>
              <a:spcAft>
                <a:spcPct val="0"/>
              </a:spcAft>
              <a:defRPr lang="en-US" sz="2200" b="1" kern="1200" dirty="0" smtClean="0">
                <a:solidFill>
                  <a:schemeClr val="tx1"/>
                </a:solidFill>
                <a:latin typeface="Arial Narrow" pitchFamily="34" charset="0"/>
                <a:ea typeface="+mn-ea"/>
                <a:cs typeface="+mn-cs"/>
              </a:defRPr>
            </a:lvl5pPr>
          </a:lstStyle>
          <a:p>
            <a:pPr lvl="0"/>
            <a:r>
              <a:rPr lang="en-US" dirty="0"/>
              <a:t>Click to edit subtitle</a:t>
            </a:r>
          </a:p>
        </p:txBody>
      </p:sp>
    </p:spTree>
    <p:extLst>
      <p:ext uri="{BB962C8B-B14F-4D97-AF65-F5344CB8AC3E}">
        <p14:creationId xmlns:p14="http://schemas.microsoft.com/office/powerpoint/2010/main" val="2511654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Image" userDrawn="1">
  <p:cSld name="Image">
    <p:bg>
      <p:bgPr>
        <a:solidFill>
          <a:srgbClr val="D1DCD6"/>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bwMode="gray">
          <a:xfrm>
            <a:off x="0" y="0"/>
            <a:ext cx="12192000" cy="6858000"/>
          </a:xfrm>
          <a:prstGeom prst="rect">
            <a:avLst/>
          </a:prstGeom>
        </p:spPr>
        <p:txBody>
          <a:bodyPr tIns="576000" anchor="ctr"/>
          <a:lstStyle>
            <a:lvl1pPr marL="0" indent="0" algn="ctr">
              <a:buNone/>
              <a:defRPr sz="1200">
                <a:solidFill>
                  <a:srgbClr val="A8BAB2"/>
                </a:solidFill>
                <a:latin typeface="SwissReSans"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6" name="Date Placeholder 5"/>
          <p:cNvSpPr>
            <a:spLocks noGrp="1"/>
          </p:cNvSpPr>
          <p:nvPr>
            <p:ph type="dt" sz="half" idx="10"/>
          </p:nvPr>
        </p:nvSpPr>
        <p:spPr/>
        <p:txBody>
          <a:bodyPr/>
          <a:lstStyle/>
          <a:p>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custDataLst>
              <p:tags r:id="rId2"/>
            </p:custDataLst>
          </p:nvPr>
        </p:nvSpPr>
        <p:spPr/>
        <p:txBody>
          <a:bodyPr/>
          <a:lstStyle>
            <a:lvl1pPr>
              <a:defRPr>
                <a:solidFill>
                  <a:schemeClr val="bg1"/>
                </a:solidFill>
              </a:defRPr>
            </a:lvl1pPr>
          </a:lstStyle>
          <a:p>
            <a:fld id="{5E4D2043-7E31-4A53-BD33-72A88E682172}" type="slidenum">
              <a:rPr lang="en-GB" smtClean="0"/>
              <a:pPr/>
              <a:t>‹#›</a:t>
            </a:fld>
            <a:endParaRPr lang="en-GB" dirty="0"/>
          </a:p>
        </p:txBody>
      </p:sp>
      <p:sp>
        <p:nvSpPr>
          <p:cNvPr id="10" name="Classification"/>
          <p:cNvSpPr txBox="1">
            <a:spLocks noChangeArrowheads="1"/>
          </p:cNvSpPr>
          <p:nvPr userDrawn="1">
            <p:custDataLst>
              <p:tags r:id="rId3"/>
            </p:custDataLst>
          </p:nvPr>
        </p:nvSpPr>
        <p:spPr bwMode="black">
          <a:xfrm>
            <a:off x="4022173" y="260350"/>
            <a:ext cx="7679599" cy="139700"/>
          </a:xfrm>
          <a:prstGeom prst="rect">
            <a:avLst/>
          </a:prstGeom>
          <a:noFill/>
          <a:ln w="9525" algn="ctr">
            <a:noFill/>
            <a:miter lim="800000"/>
            <a:headEnd/>
            <a:tailEnd/>
          </a:ln>
          <a:effectLst/>
        </p:spPr>
        <p:txBody>
          <a:bodyPr wrap="none" lIns="0" tIns="0" rIns="0" bIns="0"/>
          <a:lstStyle/>
          <a:p>
            <a:pPr algn="r">
              <a:buClrTx/>
              <a:buSzTx/>
              <a:buFontTx/>
              <a:buNone/>
            </a:pPr>
            <a:endParaRPr lang="en-GB" sz="900" dirty="0">
              <a:solidFill>
                <a:srgbClr val="283E36"/>
              </a:solidFill>
              <a:latin typeface="SwissReSans" pitchFamily="34" charset="0"/>
            </a:endParaRPr>
          </a:p>
        </p:txBody>
      </p:sp>
      <p:sp>
        <p:nvSpPr>
          <p:cNvPr id="12" name="Footer"/>
          <p:cNvSpPr txBox="1">
            <a:spLocks/>
          </p:cNvSpPr>
          <p:nvPr userDrawn="1">
            <p:custDataLst>
              <p:tags r:id="rId4"/>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en-GB" sz="1000" b="0" kern="1200">
                <a:solidFill>
                  <a:srgbClr val="283E36"/>
                </a:solidFill>
                <a:latin typeface="SwissReSans" pitchFamily="34" charset="0"/>
                <a:ea typeface="+mn-ea"/>
                <a:cs typeface="+mn-cs"/>
              </a:rPr>
              <a:t>Elyssa Del Valle MD, DBIM</a:t>
            </a:r>
            <a:endParaRPr lang="en-GB" sz="1000" b="0" kern="1200" dirty="0">
              <a:solidFill>
                <a:srgbClr val="283E36"/>
              </a:solidFill>
              <a:latin typeface="SwissReSans" pitchFamily="34" charset="0"/>
              <a:ea typeface="+mn-ea"/>
              <a:cs typeface="+mn-cs"/>
            </a:endParaRPr>
          </a:p>
        </p:txBody>
      </p:sp>
      <p:pic>
        <p:nvPicPr>
          <p:cNvPr id="5" name="Picture 4">
            <a:extLst>
              <a:ext uri="{FF2B5EF4-FFF2-40B4-BE49-F238E27FC236}">
                <a16:creationId xmlns:a16="http://schemas.microsoft.com/office/drawing/2014/main" id="{818959A0-2699-4268-A70B-2A858EBD5081}"/>
              </a:ext>
            </a:extLst>
          </p:cNvPr>
          <p:cNvPicPr>
            <a:picLocks noChangeAspect="1"/>
          </p:cNvPicPr>
          <p:nvPr userDrawn="1">
            <p:custDataLst>
              <p:tags r:id="rId5"/>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40486295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ower Symbol" userDrawn="1">
  <p:cSld name="Power Symbol">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custDataLst>
              <p:tags r:id="rId2"/>
            </p:custDataLst>
          </p:nvPr>
        </p:nvSpPr>
        <p:spPr/>
        <p:txBody>
          <a:bodyPr/>
          <a:lstStyle/>
          <a:p>
            <a:fld id="{5E4D2043-7E31-4A53-BD33-72A88E682172}" type="slidenum">
              <a:rPr lang="en-US" smtClean="0"/>
              <a:pPr/>
              <a:t>‹#›</a:t>
            </a:fld>
            <a:endParaRPr lang="en-US"/>
          </a:p>
        </p:txBody>
      </p:sp>
      <p:sp>
        <p:nvSpPr>
          <p:cNvPr id="9" name="Rectangle 8"/>
          <p:cNvSpPr/>
          <p:nvPr userDrawn="1"/>
        </p:nvSpPr>
        <p:spPr>
          <a:xfrm>
            <a:off x="4943872" y="2564904"/>
            <a:ext cx="2304256"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grpSp>
        <p:nvGrpSpPr>
          <p:cNvPr id="11" name="Group 10"/>
          <p:cNvGrpSpPr/>
          <p:nvPr userDrawn="1"/>
        </p:nvGrpSpPr>
        <p:grpSpPr>
          <a:xfrm>
            <a:off x="4656139" y="1989140"/>
            <a:ext cx="2879725" cy="2879725"/>
            <a:chOff x="3132138" y="1989138"/>
            <a:chExt cx="2879725" cy="2879725"/>
          </a:xfrm>
        </p:grpSpPr>
        <p:sp>
          <p:nvSpPr>
            <p:cNvPr id="12" name="Rectangle 11"/>
            <p:cNvSpPr/>
            <p:nvPr userDrawn="1"/>
          </p:nvSpPr>
          <p:spPr>
            <a:xfrm>
              <a:off x="3707904" y="2564904"/>
              <a:ext cx="1728192" cy="1728192"/>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8" err="1">
                <a:latin typeface="SwissReSans" pitchFamily="34" charset="0"/>
              </a:endParaRPr>
            </a:p>
          </p:txBody>
        </p:sp>
        <p:sp>
          <p:nvSpPr>
            <p:cNvPr id="13" name="Freeform 5"/>
            <p:cNvSpPr>
              <a:spLocks noEditPoints="1"/>
            </p:cNvSpPr>
            <p:nvPr userDrawn="1"/>
          </p:nvSpPr>
          <p:spPr bwMode="auto">
            <a:xfrm>
              <a:off x="3132138" y="1989138"/>
              <a:ext cx="2879725" cy="2879725"/>
            </a:xfrm>
            <a:custGeom>
              <a:avLst/>
              <a:gdLst>
                <a:gd name="T0" fmla="*/ 738 w 1476"/>
                <a:gd name="T1" fmla="*/ 0 h 1476"/>
                <a:gd name="T2" fmla="*/ 0 w 1476"/>
                <a:gd name="T3" fmla="*/ 738 h 1476"/>
                <a:gd name="T4" fmla="*/ 738 w 1476"/>
                <a:gd name="T5" fmla="*/ 1476 h 1476"/>
                <a:gd name="T6" fmla="*/ 1476 w 1476"/>
                <a:gd name="T7" fmla="*/ 738 h 1476"/>
                <a:gd name="T8" fmla="*/ 738 w 1476"/>
                <a:gd name="T9" fmla="*/ 0 h 1476"/>
                <a:gd name="T10" fmla="*/ 547 w 1476"/>
                <a:gd name="T11" fmla="*/ 1099 h 1476"/>
                <a:gd name="T12" fmla="*/ 388 w 1476"/>
                <a:gd name="T13" fmla="*/ 1099 h 1476"/>
                <a:gd name="T14" fmla="*/ 388 w 1476"/>
                <a:gd name="T15" fmla="*/ 637 h 1476"/>
                <a:gd name="T16" fmla="*/ 547 w 1476"/>
                <a:gd name="T17" fmla="*/ 637 h 1476"/>
                <a:gd name="T18" fmla="*/ 547 w 1476"/>
                <a:gd name="T19" fmla="*/ 1099 h 1476"/>
                <a:gd name="T20" fmla="*/ 817 w 1476"/>
                <a:gd name="T21" fmla="*/ 1099 h 1476"/>
                <a:gd name="T22" fmla="*/ 658 w 1476"/>
                <a:gd name="T23" fmla="*/ 1099 h 1476"/>
                <a:gd name="T24" fmla="*/ 658 w 1476"/>
                <a:gd name="T25" fmla="*/ 637 h 1476"/>
                <a:gd name="T26" fmla="*/ 817 w 1476"/>
                <a:gd name="T27" fmla="*/ 637 h 1476"/>
                <a:gd name="T28" fmla="*/ 817 w 1476"/>
                <a:gd name="T29" fmla="*/ 1099 h 1476"/>
                <a:gd name="T30" fmla="*/ 1088 w 1476"/>
                <a:gd name="T31" fmla="*/ 1099 h 1476"/>
                <a:gd name="T32" fmla="*/ 929 w 1476"/>
                <a:gd name="T33" fmla="*/ 1099 h 1476"/>
                <a:gd name="T34" fmla="*/ 929 w 1476"/>
                <a:gd name="T35" fmla="*/ 637 h 1476"/>
                <a:gd name="T36" fmla="*/ 1088 w 1476"/>
                <a:gd name="T37" fmla="*/ 637 h 1476"/>
                <a:gd name="T38" fmla="*/ 1088 w 1476"/>
                <a:gd name="T39" fmla="*/ 1099 h 1476"/>
                <a:gd name="T40" fmla="*/ 1094 w 1476"/>
                <a:gd name="T41" fmla="*/ 524 h 1476"/>
                <a:gd name="T42" fmla="*/ 382 w 1476"/>
                <a:gd name="T43" fmla="*/ 524 h 1476"/>
                <a:gd name="T44" fmla="*/ 382 w 1476"/>
                <a:gd name="T45" fmla="*/ 374 h 1476"/>
                <a:gd name="T46" fmla="*/ 1094 w 1476"/>
                <a:gd name="T47" fmla="*/ 374 h 1476"/>
                <a:gd name="T48" fmla="*/ 1094 w 1476"/>
                <a:gd name="T49" fmla="*/ 524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76" h="1476">
                  <a:moveTo>
                    <a:pt x="738" y="0"/>
                  </a:moveTo>
                  <a:cubicBezTo>
                    <a:pt x="330" y="0"/>
                    <a:pt x="0" y="331"/>
                    <a:pt x="0" y="738"/>
                  </a:cubicBezTo>
                  <a:cubicBezTo>
                    <a:pt x="0" y="1146"/>
                    <a:pt x="330" y="1476"/>
                    <a:pt x="738" y="1476"/>
                  </a:cubicBezTo>
                  <a:cubicBezTo>
                    <a:pt x="1145" y="1476"/>
                    <a:pt x="1476" y="1146"/>
                    <a:pt x="1476" y="738"/>
                  </a:cubicBezTo>
                  <a:cubicBezTo>
                    <a:pt x="1476" y="331"/>
                    <a:pt x="1145" y="0"/>
                    <a:pt x="738" y="0"/>
                  </a:cubicBezTo>
                  <a:moveTo>
                    <a:pt x="547" y="1099"/>
                  </a:moveTo>
                  <a:cubicBezTo>
                    <a:pt x="388" y="1099"/>
                    <a:pt x="388" y="1099"/>
                    <a:pt x="388" y="1099"/>
                  </a:cubicBezTo>
                  <a:cubicBezTo>
                    <a:pt x="388" y="637"/>
                    <a:pt x="388" y="637"/>
                    <a:pt x="388" y="637"/>
                  </a:cubicBezTo>
                  <a:cubicBezTo>
                    <a:pt x="547" y="637"/>
                    <a:pt x="547" y="637"/>
                    <a:pt x="547" y="637"/>
                  </a:cubicBezTo>
                  <a:lnTo>
                    <a:pt x="547" y="1099"/>
                  </a:lnTo>
                  <a:close/>
                  <a:moveTo>
                    <a:pt x="817" y="1099"/>
                  </a:moveTo>
                  <a:cubicBezTo>
                    <a:pt x="658" y="1099"/>
                    <a:pt x="658" y="1099"/>
                    <a:pt x="658" y="1099"/>
                  </a:cubicBezTo>
                  <a:cubicBezTo>
                    <a:pt x="658" y="637"/>
                    <a:pt x="658" y="637"/>
                    <a:pt x="658" y="637"/>
                  </a:cubicBezTo>
                  <a:cubicBezTo>
                    <a:pt x="817" y="637"/>
                    <a:pt x="817" y="637"/>
                    <a:pt x="817" y="637"/>
                  </a:cubicBezTo>
                  <a:lnTo>
                    <a:pt x="817" y="1099"/>
                  </a:lnTo>
                  <a:close/>
                  <a:moveTo>
                    <a:pt x="1088" y="1099"/>
                  </a:moveTo>
                  <a:cubicBezTo>
                    <a:pt x="929" y="1099"/>
                    <a:pt x="929" y="1099"/>
                    <a:pt x="929" y="1099"/>
                  </a:cubicBezTo>
                  <a:cubicBezTo>
                    <a:pt x="929" y="637"/>
                    <a:pt x="929" y="637"/>
                    <a:pt x="929" y="637"/>
                  </a:cubicBezTo>
                  <a:cubicBezTo>
                    <a:pt x="1088" y="637"/>
                    <a:pt x="1088" y="637"/>
                    <a:pt x="1088" y="637"/>
                  </a:cubicBezTo>
                  <a:lnTo>
                    <a:pt x="1088" y="1099"/>
                  </a:lnTo>
                  <a:close/>
                  <a:moveTo>
                    <a:pt x="1094" y="524"/>
                  </a:moveTo>
                  <a:cubicBezTo>
                    <a:pt x="382" y="524"/>
                    <a:pt x="382" y="524"/>
                    <a:pt x="382" y="524"/>
                  </a:cubicBezTo>
                  <a:cubicBezTo>
                    <a:pt x="382" y="374"/>
                    <a:pt x="382" y="374"/>
                    <a:pt x="382" y="374"/>
                  </a:cubicBezTo>
                  <a:cubicBezTo>
                    <a:pt x="1094" y="374"/>
                    <a:pt x="1094" y="374"/>
                    <a:pt x="1094" y="374"/>
                  </a:cubicBezTo>
                  <a:lnTo>
                    <a:pt x="1094" y="524"/>
                  </a:lnTo>
                  <a:close/>
                </a:path>
              </a:pathLst>
            </a:custGeom>
            <a:solidFill>
              <a:srgbClr val="627D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798"/>
            </a:p>
          </p:txBody>
        </p:sp>
      </p:grpSp>
      <p:pic>
        <p:nvPicPr>
          <p:cNvPr id="5" name="Picture 4">
            <a:extLst>
              <a:ext uri="{FF2B5EF4-FFF2-40B4-BE49-F238E27FC236}">
                <a16:creationId xmlns:a16="http://schemas.microsoft.com/office/drawing/2014/main" id="{017F8C37-5E7C-ECBE-F597-914A12384A0F}"/>
              </a:ext>
            </a:extLst>
          </p:cNvPr>
          <p:cNvPicPr>
            <a:picLocks/>
          </p:cNvPicPr>
          <p:nvPr userDrawn="1">
            <p:custDataLst>
              <p:tags r:id="rId3"/>
            </p:custDataLst>
          </p:nvPr>
        </p:nvPicPr>
        <p:blipFill>
          <a:blip r:embed="rId5"/>
          <a:stretch>
            <a:fillRect/>
          </a:stretch>
        </p:blipFill>
        <p:spPr>
          <a:xfrm>
            <a:off x="401752" y="6456609"/>
            <a:ext cx="924431" cy="217513"/>
          </a:xfrm>
          <a:prstGeom prst="rect">
            <a:avLst/>
          </a:prstGeom>
        </p:spPr>
      </p:pic>
    </p:spTree>
    <p:extLst>
      <p:ext uri="{BB962C8B-B14F-4D97-AF65-F5344CB8AC3E}">
        <p14:creationId xmlns:p14="http://schemas.microsoft.com/office/powerpoint/2010/main" val="31741699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281B42-769F-8B5F-08B7-A2A081D316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9BBB2-C0AB-6DB9-D02D-08130F346A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8E13D1-DB82-DA7A-0F06-0577993B5A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41A465-C3BB-C682-0406-C6DF890F7523}"/>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6" name="Footer Placeholder 5">
            <a:extLst>
              <a:ext uri="{FF2B5EF4-FFF2-40B4-BE49-F238E27FC236}">
                <a16:creationId xmlns:a16="http://schemas.microsoft.com/office/drawing/2014/main" id="{14B6BD87-D1AF-71FD-3D04-D659EBEE27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F3E585-6E48-8233-47E9-26970CB38867}"/>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103041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A721B-3873-78AD-E98A-3E55FCEF8C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AD09D8-CA1F-050E-006C-57064D947A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5BA877-E189-E514-2369-A5FC63FEC4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91BEC88-6B83-164E-F6F8-4DA41BCCF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7F9679-F5D5-B552-6DFD-0E250843623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9E6286-7696-7085-1588-5D543B8EED33}"/>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8" name="Footer Placeholder 7">
            <a:extLst>
              <a:ext uri="{FF2B5EF4-FFF2-40B4-BE49-F238E27FC236}">
                <a16:creationId xmlns:a16="http://schemas.microsoft.com/office/drawing/2014/main" id="{E9BE516E-3CEB-2905-D0F1-522E730E6AB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AFC96-7E97-1DC8-6F55-7D72ED5F9978}"/>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18486676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9CB11-D51C-5B70-7826-B42443FD4D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DD24E3-4640-5D59-2781-D2DFD20DA767}"/>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4" name="Footer Placeholder 3">
            <a:extLst>
              <a:ext uri="{FF2B5EF4-FFF2-40B4-BE49-F238E27FC236}">
                <a16:creationId xmlns:a16="http://schemas.microsoft.com/office/drawing/2014/main" id="{D9D660ED-18AF-661E-F0AF-7EDC137663D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7A620C0-B0AB-6904-2E36-B5C2D39A4CCF}"/>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605596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31B63-DF8A-F570-D65C-F89C832411D3}"/>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3" name="Footer Placeholder 2">
            <a:extLst>
              <a:ext uri="{FF2B5EF4-FFF2-40B4-BE49-F238E27FC236}">
                <a16:creationId xmlns:a16="http://schemas.microsoft.com/office/drawing/2014/main" id="{976BE53F-09BD-EC77-FF11-26428B3D469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251154D-D4F9-5DCA-6BFA-A1B245FA32CC}"/>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23618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840FA-ABC2-5D03-667C-17B9D5FD0F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7192E5D-FFC6-0C20-2FF9-E8E7BA8A17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BDE69F-78D9-4F7B-2F99-666AED6663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69F512-C099-CFE2-140D-A884654B518A}"/>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6" name="Footer Placeholder 5">
            <a:extLst>
              <a:ext uri="{FF2B5EF4-FFF2-40B4-BE49-F238E27FC236}">
                <a16:creationId xmlns:a16="http://schemas.microsoft.com/office/drawing/2014/main" id="{6D44C53E-C9DF-A183-A5C3-F84E6080A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D9779-86A5-1447-EE15-6DD550EFD527}"/>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2044601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C49283-1AF3-64C3-6B63-386C1FA372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DF107-0A92-3508-D7C6-ED47692AD0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2A00AD-FD4C-7312-376D-861CB205D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9B533B-29A1-14AD-16B8-065FA775B1E9}"/>
              </a:ext>
            </a:extLst>
          </p:cNvPr>
          <p:cNvSpPr>
            <a:spLocks noGrp="1"/>
          </p:cNvSpPr>
          <p:nvPr>
            <p:ph type="dt" sz="half" idx="10"/>
          </p:nvPr>
        </p:nvSpPr>
        <p:spPr/>
        <p:txBody>
          <a:bodyPr/>
          <a:lstStyle/>
          <a:p>
            <a:fld id="{CFDBE16C-FD9C-4529-8640-37C2AD639971}" type="datetimeFigureOut">
              <a:rPr lang="en-US" smtClean="0"/>
              <a:t>10/29/2025</a:t>
            </a:fld>
            <a:endParaRPr lang="en-US"/>
          </a:p>
        </p:txBody>
      </p:sp>
      <p:sp>
        <p:nvSpPr>
          <p:cNvPr id="6" name="Footer Placeholder 5">
            <a:extLst>
              <a:ext uri="{FF2B5EF4-FFF2-40B4-BE49-F238E27FC236}">
                <a16:creationId xmlns:a16="http://schemas.microsoft.com/office/drawing/2014/main" id="{2E343A24-C60F-54C8-B693-09B249D2AB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365FF-92F9-6DD8-1938-A195F4FAFF7C}"/>
              </a:ext>
            </a:extLst>
          </p:cNvPr>
          <p:cNvSpPr>
            <a:spLocks noGrp="1"/>
          </p:cNvSpPr>
          <p:nvPr>
            <p:ph type="sldNum" sz="quarter" idx="12"/>
          </p:nvPr>
        </p:nvSpPr>
        <p:spPr/>
        <p:txBody>
          <a:bodyPr/>
          <a:lstStyle/>
          <a:p>
            <a:fld id="{31134634-402F-4132-8C7C-7C76042DF4F0}" type="slidenum">
              <a:rPr lang="en-US" smtClean="0"/>
              <a:t>‹#›</a:t>
            </a:fld>
            <a:endParaRPr lang="en-US"/>
          </a:p>
        </p:txBody>
      </p:sp>
    </p:spTree>
    <p:extLst>
      <p:ext uri="{BB962C8B-B14F-4D97-AF65-F5344CB8AC3E}">
        <p14:creationId xmlns:p14="http://schemas.microsoft.com/office/powerpoint/2010/main" val="308118322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65FA82-2F93-92EA-C672-9901BAAE99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C2EF888-D254-BC2D-50C2-8DEC81BF35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1BA08F-F6FC-C06E-9996-F1FD91122C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BE16C-FD9C-4529-8640-37C2AD639971}" type="datetimeFigureOut">
              <a:rPr lang="en-US" smtClean="0"/>
              <a:t>10/29/2025</a:t>
            </a:fld>
            <a:endParaRPr lang="en-US"/>
          </a:p>
        </p:txBody>
      </p:sp>
      <p:sp>
        <p:nvSpPr>
          <p:cNvPr id="5" name="Footer Placeholder 4">
            <a:extLst>
              <a:ext uri="{FF2B5EF4-FFF2-40B4-BE49-F238E27FC236}">
                <a16:creationId xmlns:a16="http://schemas.microsoft.com/office/drawing/2014/main" id="{FD8E4528-F416-3EC1-B750-1E8AC59544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EEE9F9E-C8A3-8C2A-DBE1-C7F66D8172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134634-402F-4132-8C7C-7C76042DF4F0}" type="slidenum">
              <a:rPr lang="en-US" smtClean="0"/>
              <a:t>‹#›</a:t>
            </a:fld>
            <a:endParaRPr lang="en-US"/>
          </a:p>
        </p:txBody>
      </p:sp>
      <p:sp>
        <p:nvSpPr>
          <p:cNvPr id="8" name="TextBox 7">
            <a:extLst>
              <a:ext uri="{FF2B5EF4-FFF2-40B4-BE49-F238E27FC236}">
                <a16:creationId xmlns:a16="http://schemas.microsoft.com/office/drawing/2014/main" id="{CD69AE83-4045-08C7-4EDA-B194D74F3F75}"/>
              </a:ext>
            </a:extLst>
          </p:cNvPr>
          <p:cNvSpPr txBox="1"/>
          <p:nvPr userDrawn="1">
            <p:extLst>
              <p:ext uri="{1162E1C5-73C7-4A58-AE30-91384D911F3F}">
                <p184:classification xmlns:p184="http://schemas.microsoft.com/office/powerpoint/2018/4/main" val="ftr"/>
              </p:ext>
            </p:extLst>
          </p:nvPr>
        </p:nvSpPr>
        <p:spPr>
          <a:xfrm>
            <a:off x="5711825" y="6642100"/>
            <a:ext cx="796925" cy="152400"/>
          </a:xfrm>
          <a:prstGeom prst="rect">
            <a:avLst/>
          </a:prstGeom>
        </p:spPr>
        <p:txBody>
          <a:bodyPr horzOverflow="overflow" lIns="0" tIns="0" rIns="0" bIns="0">
            <a:spAutoFit/>
          </a:bodyPr>
          <a:lstStyle/>
          <a:p>
            <a:pPr algn="l"/>
            <a:r>
              <a:rPr lang="en-US" sz="1000">
                <a:solidFill>
                  <a:srgbClr val="000000"/>
                </a:solidFill>
                <a:latin typeface="Calibri" panose="020F0502020204030204" pitchFamily="34" charset="0"/>
                <a:cs typeface="Calibri" panose="020F0502020204030204" pitchFamily="34" charset="0"/>
              </a:rPr>
              <a:t>CONFIDENTIAL</a:t>
            </a:r>
          </a:p>
        </p:txBody>
      </p:sp>
    </p:spTree>
    <p:extLst>
      <p:ext uri="{BB962C8B-B14F-4D97-AF65-F5344CB8AC3E}">
        <p14:creationId xmlns:p14="http://schemas.microsoft.com/office/powerpoint/2010/main" val="16981004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9" r:id="rId20"/>
    <p:sldLayoutId id="2147483670" r:id="rId21"/>
    <p:sldLayoutId id="2147483671" r:id="rId22"/>
    <p:sldLayoutId id="2147483672" r:id="rId23"/>
    <p:sldLayoutId id="2147483673" r:id="rId24"/>
    <p:sldLayoutId id="2147483674" r:id="rId25"/>
    <p:sldLayoutId id="2147483675" r:id="rId26"/>
    <p:sldLayoutId id="2147483677" r:id="rId27"/>
    <p:sldLayoutId id="2147483678" r:id="rId28"/>
    <p:sldLayoutId id="2147483679" r:id="rId29"/>
    <p:sldLayoutId id="2147483681" r:id="rId30"/>
    <p:sldLayoutId id="2147483682" r:id="rId31"/>
    <p:sldLayoutId id="2147483683" r:id="rId32"/>
    <p:sldLayoutId id="2147483684" r:id="rId3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tags" Target="../tags/tag42.xml"/><Relationship Id="rId1" Type="http://schemas.openxmlformats.org/officeDocument/2006/relationships/tags" Target="../tags/tag4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3.png"/><Relationship Id="rId5" Type="http://schemas.openxmlformats.org/officeDocument/2006/relationships/image" Target="../media/image15.jpg"/><Relationship Id="rId4"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tags" Target="../tags/tag43.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tags" Target="../tags/tag53.xml"/><Relationship Id="rId5" Type="http://schemas.openxmlformats.org/officeDocument/2006/relationships/image" Target="../media/image6.png"/><Relationship Id="rId4"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6.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6.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1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1.xml"/><Relationship Id="rId1" Type="http://schemas.openxmlformats.org/officeDocument/2006/relationships/tags" Target="../tags/tag60.xml"/><Relationship Id="rId5" Type="http://schemas.openxmlformats.org/officeDocument/2006/relationships/image" Target="../media/image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6.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6.png"/><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6.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bES848AReDk" TargetMode="External"/><Relationship Id="rId2" Type="http://schemas.openxmlformats.org/officeDocument/2006/relationships/image" Target="../media/image40.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70.xml"/><Relationship Id="rId7" Type="http://schemas.microsoft.com/office/2007/relationships/hdphoto" Target="../media/hdphoto1.wdp"/><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41.png"/><Relationship Id="rId5" Type="http://schemas.openxmlformats.org/officeDocument/2006/relationships/notesSlide" Target="../notesSlides/notesSlide13.xml"/><Relationship Id="rId4"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71.xml"/><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notesSlide" Target="../notesSlides/notesSlide15.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tags" Target="../tags/tag75.xml"/><Relationship Id="rId1" Type="http://schemas.openxmlformats.org/officeDocument/2006/relationships/tags" Target="../tags/tag7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7.xml"/><Relationship Id="rId1" Type="http://schemas.openxmlformats.org/officeDocument/2006/relationships/tags" Target="../tags/tag76.xml"/><Relationship Id="rId4" Type="http://schemas.openxmlformats.org/officeDocument/2006/relationships/notesSlide" Target="../notesSlides/notesSlide16.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79.xml"/><Relationship Id="rId1" Type="http://schemas.openxmlformats.org/officeDocument/2006/relationships/tags" Target="../tags/tag78.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tags" Target="../tags/tag81.xml"/><Relationship Id="rId1" Type="http://schemas.openxmlformats.org/officeDocument/2006/relationships/tags" Target="../tags/tag80.xml"/><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www.mdcalc.com/calc/2200/fibrosis-4-fib-4-index-liver-fibrosis" TargetMode="Externa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48.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4.xml"/><Relationship Id="rId7" Type="http://schemas.microsoft.com/office/2007/relationships/hdphoto" Target="../media/hdphoto2.wdp"/><Relationship Id="rId2" Type="http://schemas.openxmlformats.org/officeDocument/2006/relationships/tags" Target="../tags/tag83.xml"/><Relationship Id="rId1" Type="http://schemas.openxmlformats.org/officeDocument/2006/relationships/tags" Target="../tags/tag82.xml"/><Relationship Id="rId6" Type="http://schemas.openxmlformats.org/officeDocument/2006/relationships/image" Target="../media/image50.png"/><Relationship Id="rId5" Type="http://schemas.openxmlformats.org/officeDocument/2006/relationships/image" Target="../media/image49.emf"/><Relationship Id="rId4" Type="http://schemas.openxmlformats.org/officeDocument/2006/relationships/oleObject" Target="../embeddings/oleObject1.bin"/></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image" Target="../media/image52.jpg"/><Relationship Id="rId5" Type="http://schemas.openxmlformats.org/officeDocument/2006/relationships/image" Target="../media/image6.png"/><Relationship Id="rId4" Type="http://schemas.openxmlformats.org/officeDocument/2006/relationships/notesSlide" Target="../notesSlides/notesSlide19.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image" Target="../media/image3.png"/><Relationship Id="rId5" Type="http://schemas.openxmlformats.org/officeDocument/2006/relationships/image" Target="../media/image57.jpg"/><Relationship Id="rId4" Type="http://schemas.openxmlformats.org/officeDocument/2006/relationships/slideLayout" Target="../slideLayouts/slideLayout3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0.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14.png"/><Relationship Id="rId5" Type="http://schemas.openxmlformats.org/officeDocument/2006/relationships/image" Target="../media/image6.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a:extLst>
              <a:ext uri="{FF2B5EF4-FFF2-40B4-BE49-F238E27FC236}">
                <a16:creationId xmlns:a16="http://schemas.microsoft.com/office/drawing/2014/main" id="{C0099839-B3F7-476E-8343-D031D6EBAE89}"/>
              </a:ext>
            </a:extLst>
          </p:cNvPr>
          <p:cNvPicPr>
            <a:picLocks noGrp="1" noChangeAspect="1"/>
          </p:cNvPicPr>
          <p:nvPr>
            <p:ph type="pic" sz="quarter" idx="12"/>
            <p:custDataLst>
              <p:tags r:id="rId1"/>
            </p:custDataLst>
          </p:nvPr>
        </p:nvPicPr>
        <p:blipFill>
          <a:blip r:embed="rId4">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E8360565-25E9-4EF0-B0EC-E4426E405897}"/>
              </a:ext>
            </a:extLst>
          </p:cNvPr>
          <p:cNvSpPr>
            <a:spLocks noGrp="1"/>
          </p:cNvSpPr>
          <p:nvPr>
            <p:ph type="ctrTitle"/>
          </p:nvPr>
        </p:nvSpPr>
        <p:spPr>
          <a:xfrm>
            <a:off x="263427" y="762000"/>
            <a:ext cx="11623774" cy="2162944"/>
          </a:xfrm>
        </p:spPr>
        <p:txBody>
          <a:bodyPr/>
          <a:lstStyle/>
          <a:p>
            <a:r>
              <a:rPr lang="en-US" dirty="0"/>
              <a:t>Cocktails and Covid 19 Pounds: The Essential Ingredients for Early Cirrhosis in Women (and men)</a:t>
            </a:r>
          </a:p>
        </p:txBody>
      </p:sp>
      <p:sp>
        <p:nvSpPr>
          <p:cNvPr id="4" name="Subtitle 3">
            <a:extLst>
              <a:ext uri="{FF2B5EF4-FFF2-40B4-BE49-F238E27FC236}">
                <a16:creationId xmlns:a16="http://schemas.microsoft.com/office/drawing/2014/main" id="{59B2D1E4-A773-47C8-BA19-1AD57DB11712}"/>
              </a:ext>
            </a:extLst>
          </p:cNvPr>
          <p:cNvSpPr>
            <a:spLocks noGrp="1"/>
          </p:cNvSpPr>
          <p:nvPr>
            <p:ph type="subTitle" idx="1"/>
          </p:nvPr>
        </p:nvSpPr>
        <p:spPr/>
        <p:txBody>
          <a:bodyPr>
            <a:normAutofit fontScale="85000" lnSpcReduction="20000"/>
          </a:bodyPr>
          <a:lstStyle/>
          <a:p>
            <a:r>
              <a:rPr lang="en-US" dirty="0"/>
              <a:t>Elyssa Del Valle, M.D. DBIM   </a:t>
            </a:r>
          </a:p>
        </p:txBody>
      </p:sp>
      <p:pic>
        <p:nvPicPr>
          <p:cNvPr id="10" name="Picture 9">
            <a:extLst>
              <a:ext uri="{FF2B5EF4-FFF2-40B4-BE49-F238E27FC236}">
                <a16:creationId xmlns:a16="http://schemas.microsoft.com/office/drawing/2014/main" id="{59EFE58E-A2C7-4D37-9C8E-32AAE0A26D9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gray">
          <a:xfrm>
            <a:off x="263426" y="301052"/>
            <a:ext cx="1379177" cy="324512"/>
          </a:xfrm>
          <a:prstGeom prst="rect">
            <a:avLst/>
          </a:prstGeom>
        </p:spPr>
      </p:pic>
    </p:spTree>
    <p:extLst>
      <p:ext uri="{BB962C8B-B14F-4D97-AF65-F5344CB8AC3E}">
        <p14:creationId xmlns:p14="http://schemas.microsoft.com/office/powerpoint/2010/main" val="559580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8986DDDF-B368-49C6-ADBF-44F89D674CB0}"/>
              </a:ext>
            </a:extLst>
          </p:cNvPr>
          <p:cNvPicPr>
            <a:picLocks noGrp="1" noChangeAspect="1"/>
          </p:cNvPicPr>
          <p:nvPr>
            <p:ph type="pic" sz="quarter" idx="16"/>
            <p:custDataLst>
              <p:tags r:id="rId1"/>
            </p:custDataLst>
          </p:nvPr>
        </p:nvPicPr>
        <p:blipFill>
          <a:blip r:embed="rId5">
            <a:extLst>
              <a:ext uri="{28A0092B-C50C-407E-A947-70E740481C1C}">
                <a14:useLocalDpi xmlns:a14="http://schemas.microsoft.com/office/drawing/2010/main" val="0"/>
              </a:ext>
            </a:extLst>
          </a:blip>
          <a:srcRect/>
          <a:stretch>
            <a:fillRect/>
          </a:stretch>
        </p:blipFill>
        <p:spPr/>
      </p:pic>
      <p:sp>
        <p:nvSpPr>
          <p:cNvPr id="3" name="Title 2">
            <a:extLst>
              <a:ext uri="{FF2B5EF4-FFF2-40B4-BE49-F238E27FC236}">
                <a16:creationId xmlns:a16="http://schemas.microsoft.com/office/drawing/2014/main" id="{AFA173DF-08CB-4D7B-97B6-56D0C5FFAB08}"/>
              </a:ext>
            </a:extLst>
          </p:cNvPr>
          <p:cNvSpPr>
            <a:spLocks noGrp="1"/>
          </p:cNvSpPr>
          <p:nvPr>
            <p:ph type="title"/>
          </p:nvPr>
        </p:nvSpPr>
        <p:spPr>
          <a:xfrm>
            <a:off x="695325" y="2622818"/>
            <a:ext cx="10801275" cy="1296168"/>
          </a:xfrm>
        </p:spPr>
        <p:txBody>
          <a:bodyPr/>
          <a:lstStyle/>
          <a:p>
            <a:r>
              <a:rPr lang="en-US" sz="3600" dirty="0"/>
              <a:t>Women Increasingly at Risk for Alcohol –Related Liver Disease.</a:t>
            </a:r>
            <a:br>
              <a:rPr lang="en-US" sz="3600" dirty="0"/>
            </a:br>
            <a:r>
              <a:rPr lang="en-US" sz="3600" dirty="0"/>
              <a:t>Let’s explore why</a:t>
            </a:r>
          </a:p>
        </p:txBody>
      </p:sp>
      <p:sp>
        <p:nvSpPr>
          <p:cNvPr id="4" name="Slide Number Placeholder 3">
            <a:extLst>
              <a:ext uri="{FF2B5EF4-FFF2-40B4-BE49-F238E27FC236}">
                <a16:creationId xmlns:a16="http://schemas.microsoft.com/office/drawing/2014/main" id="{0D9ED927-0E5E-44C2-8024-7D67AB03BC55}"/>
              </a:ext>
            </a:extLst>
          </p:cNvPr>
          <p:cNvSpPr>
            <a:spLocks noGrp="1"/>
          </p:cNvSpPr>
          <p:nvPr>
            <p:ph type="sldNum" sz="quarter" idx="15"/>
          </p:nvPr>
        </p:nvSpPr>
        <p:spPr>
          <a:xfrm>
            <a:off x="11414762" y="6472512"/>
            <a:ext cx="287008" cy="182562"/>
          </a:xfrm>
        </p:spPr>
        <p:txBody>
          <a:bodyPr/>
          <a:lstStyle/>
          <a:p>
            <a:fld id="{5E4D2043-7E31-4A53-BD33-72A88E682172}" type="slidenum">
              <a:rPr lang="en-US" smtClean="0"/>
              <a:pPr/>
              <a:t>10</a:t>
            </a:fld>
            <a:endParaRPr lang="en-US" dirty="0"/>
          </a:p>
        </p:txBody>
      </p:sp>
      <p:pic>
        <p:nvPicPr>
          <p:cNvPr id="13" name="Picture 12">
            <a:extLst>
              <a:ext uri="{FF2B5EF4-FFF2-40B4-BE49-F238E27FC236}">
                <a16:creationId xmlns:a16="http://schemas.microsoft.com/office/drawing/2014/main" id="{FC6220FC-5716-4BEB-9D6E-7E8871539EF6}"/>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4" name="TextBox 13">
            <a:extLst>
              <a:ext uri="{FF2B5EF4-FFF2-40B4-BE49-F238E27FC236}">
                <a16:creationId xmlns:a16="http://schemas.microsoft.com/office/drawing/2014/main" id="{90F22E83-21CA-4DA3-888A-AACA5E5841ED}"/>
              </a:ext>
            </a:extLst>
          </p:cNvPr>
          <p:cNvSpPr txBox="1"/>
          <p:nvPr>
            <p:custDataLst>
              <p:tags r:id="rId3"/>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chemeClr val="bg1"/>
                </a:solidFill>
                <a:latin typeface="SwissReSans" pitchFamily="34" charset="0"/>
              </a:defRPr>
            </a:lvl1pPr>
          </a:lstStyle>
          <a:p>
            <a:r>
              <a:rPr lang="it-IT">
                <a:solidFill>
                  <a:srgbClr val="FFFFFF"/>
                </a:solidFill>
              </a:rPr>
              <a:t>Elyssa Del Valle, M.D. DBIM</a:t>
            </a:r>
            <a:endParaRPr lang="en-US" dirty="0" err="1">
              <a:solidFill>
                <a:srgbClr val="FFFFFF"/>
              </a:solidFill>
            </a:endParaRPr>
          </a:p>
        </p:txBody>
      </p:sp>
    </p:spTree>
    <p:extLst>
      <p:ext uri="{BB962C8B-B14F-4D97-AF65-F5344CB8AC3E}">
        <p14:creationId xmlns:p14="http://schemas.microsoft.com/office/powerpoint/2010/main" val="3720633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13EC14C6-D1D4-7CBD-1824-9552C8211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139" r="2" b="2"/>
          <a:stretch/>
        </p:blipFill>
        <p:spPr bwMode="auto">
          <a:xfrm>
            <a:off x="695326" y="1628774"/>
            <a:ext cx="5328000" cy="4392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FF11D585-C214-4723-ADA6-3B2D29AB0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16"/>
          <a:stretch/>
        </p:blipFill>
        <p:spPr bwMode="auto">
          <a:xfrm>
            <a:off x="6384032" y="1628776"/>
            <a:ext cx="5328000" cy="439200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0212EF4-4197-41A5-A1E9-3C4264E0EDA1}"/>
              </a:ext>
            </a:extLst>
          </p:cNvPr>
          <p:cNvSpPr>
            <a:spLocks noGrp="1"/>
          </p:cNvSpPr>
          <p:nvPr>
            <p:ph type="title"/>
          </p:nvPr>
        </p:nvSpPr>
        <p:spPr>
          <a:xfrm>
            <a:off x="838200" y="365125"/>
            <a:ext cx="10515600" cy="1325563"/>
          </a:xfrm>
        </p:spPr>
        <p:txBody>
          <a:bodyPr anchor="ctr">
            <a:normAutofit/>
          </a:bodyPr>
          <a:lstStyle/>
          <a:p>
            <a:r>
              <a:rPr lang="en-US" dirty="0"/>
              <a:t>Seems a whole new culture began since that HBO series aired   - The Girl’s Night Outs</a:t>
            </a:r>
          </a:p>
        </p:txBody>
      </p:sp>
      <p:sp>
        <p:nvSpPr>
          <p:cNvPr id="4" name="Slide Number Placeholder 3" hidden="1">
            <a:extLst>
              <a:ext uri="{FF2B5EF4-FFF2-40B4-BE49-F238E27FC236}">
                <a16:creationId xmlns:a16="http://schemas.microsoft.com/office/drawing/2014/main" id="{B46990D0-8C0B-443C-82F2-82477DDCC9CD}"/>
              </a:ext>
            </a:extLst>
          </p:cNvPr>
          <p:cNvSpPr>
            <a:spLocks noGrp="1"/>
          </p:cNvSpPr>
          <p:nvPr>
            <p:ph type="sldNum" sz="quarter" idx="4294967295"/>
          </p:nvPr>
        </p:nvSpPr>
        <p:spPr>
          <a:xfrm>
            <a:off x="8610600" y="6356350"/>
            <a:ext cx="2743200" cy="365125"/>
          </a:xfrm>
        </p:spPr>
        <p:txBody>
          <a:bodyPr/>
          <a:lstStyle/>
          <a:p>
            <a:pPr>
              <a:spcAft>
                <a:spcPts val="600"/>
              </a:spcAft>
            </a:pPr>
            <a:fld id="{5E4D2043-7E31-4A53-BD33-72A88E682172}" type="slidenum">
              <a:rPr lang="en-US" smtClean="0"/>
              <a:pPr>
                <a:spcAft>
                  <a:spcPts val="600"/>
                </a:spcAft>
              </a:pPr>
              <a:t>11</a:t>
            </a:fld>
            <a:endParaRPr lang="en-US"/>
          </a:p>
        </p:txBody>
      </p:sp>
    </p:spTree>
    <p:extLst>
      <p:ext uri="{BB962C8B-B14F-4D97-AF65-F5344CB8AC3E}">
        <p14:creationId xmlns:p14="http://schemas.microsoft.com/office/powerpoint/2010/main" val="1599717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4B57D88-FBF8-4545-BB7B-B8CC3429116C}"/>
              </a:ext>
            </a:extLst>
          </p:cNvPr>
          <p:cNvSpPr>
            <a:spLocks noGrp="1"/>
          </p:cNvSpPr>
          <p:nvPr>
            <p:ph type="sldNum" sz="quarter" idx="12"/>
          </p:nvPr>
        </p:nvSpPr>
        <p:spPr/>
        <p:txBody>
          <a:bodyPr/>
          <a:lstStyle/>
          <a:p>
            <a:fld id="{5E4D2043-7E31-4A53-BD33-72A88E682172}" type="slidenum">
              <a:rPr lang="en-US" smtClean="0"/>
              <a:pPr/>
              <a:t>12</a:t>
            </a:fld>
            <a:endParaRPr lang="en-US" dirty="0"/>
          </a:p>
        </p:txBody>
      </p:sp>
      <p:pic>
        <p:nvPicPr>
          <p:cNvPr id="5" name="Picture 4">
            <a:extLst>
              <a:ext uri="{FF2B5EF4-FFF2-40B4-BE49-F238E27FC236}">
                <a16:creationId xmlns:a16="http://schemas.microsoft.com/office/drawing/2014/main" id="{F09F73FD-A16D-4006-8825-621677D65CDD}"/>
              </a:ext>
            </a:extLst>
          </p:cNvPr>
          <p:cNvPicPr>
            <a:picLocks noChangeAspect="1"/>
          </p:cNvPicPr>
          <p:nvPr/>
        </p:nvPicPr>
        <p:blipFill>
          <a:blip r:embed="rId2"/>
          <a:stretch>
            <a:fillRect/>
          </a:stretch>
        </p:blipFill>
        <p:spPr>
          <a:xfrm>
            <a:off x="6278758" y="516594"/>
            <a:ext cx="5410200" cy="1152994"/>
          </a:xfrm>
          <a:prstGeom prst="rect">
            <a:avLst/>
          </a:prstGeom>
        </p:spPr>
      </p:pic>
      <p:pic>
        <p:nvPicPr>
          <p:cNvPr id="9" name="Picture 8">
            <a:extLst>
              <a:ext uri="{FF2B5EF4-FFF2-40B4-BE49-F238E27FC236}">
                <a16:creationId xmlns:a16="http://schemas.microsoft.com/office/drawing/2014/main" id="{53E3E960-82C2-4543-8F82-5867D02ED9F8}"/>
              </a:ext>
            </a:extLst>
          </p:cNvPr>
          <p:cNvPicPr>
            <a:picLocks noChangeAspect="1"/>
          </p:cNvPicPr>
          <p:nvPr/>
        </p:nvPicPr>
        <p:blipFill>
          <a:blip r:embed="rId3"/>
          <a:stretch>
            <a:fillRect/>
          </a:stretch>
        </p:blipFill>
        <p:spPr>
          <a:xfrm>
            <a:off x="5745951" y="2514600"/>
            <a:ext cx="6369849" cy="2819400"/>
          </a:xfrm>
          <a:prstGeom prst="rect">
            <a:avLst/>
          </a:prstGeom>
        </p:spPr>
      </p:pic>
      <p:pic>
        <p:nvPicPr>
          <p:cNvPr id="4" name="Picture 3">
            <a:extLst>
              <a:ext uri="{FF2B5EF4-FFF2-40B4-BE49-F238E27FC236}">
                <a16:creationId xmlns:a16="http://schemas.microsoft.com/office/drawing/2014/main" id="{275381C4-E4D1-693D-D55A-9F9A3AA6A4FA}"/>
              </a:ext>
            </a:extLst>
          </p:cNvPr>
          <p:cNvPicPr>
            <a:picLocks noChangeAspect="1"/>
          </p:cNvPicPr>
          <p:nvPr/>
        </p:nvPicPr>
        <p:blipFill>
          <a:blip r:embed="rId4"/>
          <a:stretch>
            <a:fillRect/>
          </a:stretch>
        </p:blipFill>
        <p:spPr>
          <a:xfrm>
            <a:off x="76200" y="533400"/>
            <a:ext cx="5582397" cy="4667250"/>
          </a:xfrm>
          <a:prstGeom prst="rect">
            <a:avLst/>
          </a:prstGeom>
        </p:spPr>
      </p:pic>
    </p:spTree>
    <p:extLst>
      <p:ext uri="{BB962C8B-B14F-4D97-AF65-F5344CB8AC3E}">
        <p14:creationId xmlns:p14="http://schemas.microsoft.com/office/powerpoint/2010/main" val="15054719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810BDEE0-FC39-4A69-B4B9-BFC0D0B45C67}"/>
              </a:ext>
            </a:extLst>
          </p:cNvPr>
          <p:cNvSpPr>
            <a:spLocks noGrp="1"/>
          </p:cNvSpPr>
          <p:nvPr>
            <p:ph type="title"/>
          </p:nvPr>
        </p:nvSpPr>
        <p:spPr>
          <a:xfrm>
            <a:off x="228601" y="381000"/>
            <a:ext cx="5638800" cy="1219200"/>
          </a:xfrm>
        </p:spPr>
        <p:txBody>
          <a:bodyPr/>
          <a:lstStyle/>
          <a:p>
            <a:r>
              <a:rPr kumimoji="0" lang="en-US" sz="33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j-cs"/>
              </a:rPr>
              <a:t>Setting the Stage on Alcohol Use Among Women</a:t>
            </a:r>
            <a:endParaRPr lang="en-US" dirty="0"/>
          </a:p>
        </p:txBody>
      </p:sp>
      <p:sp>
        <p:nvSpPr>
          <p:cNvPr id="5" name="Slide Number Placeholder 4">
            <a:extLst>
              <a:ext uri="{FF2B5EF4-FFF2-40B4-BE49-F238E27FC236}">
                <a16:creationId xmlns:a16="http://schemas.microsoft.com/office/drawing/2014/main" id="{330B19D4-F7DB-4FD9-B1AC-EF417BAECFA0}"/>
              </a:ext>
            </a:extLst>
          </p:cNvPr>
          <p:cNvSpPr>
            <a:spLocks noGrp="1"/>
          </p:cNvSpPr>
          <p:nvPr>
            <p:ph type="sldNum" sz="quarter" idx="15"/>
          </p:nvPr>
        </p:nvSpPr>
        <p:spPr>
          <a:xfrm>
            <a:off x="11414762" y="6472512"/>
            <a:ext cx="287008" cy="182562"/>
          </a:xfrm>
        </p:spPr>
        <p:txBody>
          <a:bodyPr wrap="none" anchor="b">
            <a:normAutofit fontScale="70000" lnSpcReduction="20000"/>
          </a:bodyPr>
          <a:lstStyle/>
          <a:p>
            <a:pPr>
              <a:lnSpc>
                <a:spcPct val="90000"/>
              </a:lnSpc>
              <a:spcAft>
                <a:spcPts val="600"/>
              </a:spcAft>
            </a:pPr>
            <a:fld id="{5E4D2043-7E31-4A53-BD33-72A88E682172}" type="slidenum">
              <a:rPr lang="en-US" smtClean="0"/>
              <a:pPr>
                <a:lnSpc>
                  <a:spcPct val="90000"/>
                </a:lnSpc>
                <a:spcAft>
                  <a:spcPts val="600"/>
                </a:spcAft>
              </a:pPr>
              <a:t>13</a:t>
            </a:fld>
            <a:endParaRPr lang="en-US"/>
          </a:p>
        </p:txBody>
      </p:sp>
      <p:sp>
        <p:nvSpPr>
          <p:cNvPr id="10" name="TextBox 9">
            <a:extLst>
              <a:ext uri="{FF2B5EF4-FFF2-40B4-BE49-F238E27FC236}">
                <a16:creationId xmlns:a16="http://schemas.microsoft.com/office/drawing/2014/main" id="{2CB51EA8-94BD-4130-A0D0-85C57D28F806}"/>
              </a:ext>
            </a:extLst>
          </p:cNvPr>
          <p:cNvSpPr txBox="1"/>
          <p:nvPr/>
        </p:nvSpPr>
        <p:spPr>
          <a:xfrm>
            <a:off x="262271" y="1295400"/>
            <a:ext cx="4981061" cy="4202176"/>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rPr>
              <a:t>Per CDC:</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US" sz="1600" b="0" i="0" u="none" strike="noStrike" kern="1200" cap="none" spc="0" normalizeH="0" baseline="0" noProof="0" dirty="0">
              <a:ln>
                <a:noFill/>
              </a:ln>
              <a:solidFill>
                <a:prstClr val="black"/>
              </a:solidFill>
              <a:effectLst/>
              <a:uLnTx/>
              <a:uFillTx/>
              <a:latin typeface="Roboto" panose="02000000000000000000" pitchFamily="2" charset="0"/>
              <a:ea typeface="Roboto" panose="02000000000000000000" pitchFamily="2" charset="0"/>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Half of adult women report drinking alcohol</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13% adult women report binge drinking and on average 4/month consuming 5 drinks per binge</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18% of women 18-44 binge drink</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in 2019, 32% of female HS students consumed alcohol compared to 26% of male HS counterparts and binge drinking 15% as compared to 13% of HS students</a:t>
            </a: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a:p>
            <a:pPr marL="514350" marR="0" lvl="1" indent="-171450"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rPr>
              <a:t>In 2019, 4% of women overall and 8% of those age 18-25 had an alcohol use disorder</a:t>
            </a:r>
          </a:p>
        </p:txBody>
      </p:sp>
      <p:pic>
        <p:nvPicPr>
          <p:cNvPr id="3" name="Picture 2">
            <a:extLst>
              <a:ext uri="{FF2B5EF4-FFF2-40B4-BE49-F238E27FC236}">
                <a16:creationId xmlns:a16="http://schemas.microsoft.com/office/drawing/2014/main" id="{8DC03787-91E0-E785-C1C7-7EE00F039253}"/>
              </a:ext>
            </a:extLst>
          </p:cNvPr>
          <p:cNvPicPr>
            <a:picLocks noChangeAspect="1"/>
          </p:cNvPicPr>
          <p:nvPr/>
        </p:nvPicPr>
        <p:blipFill>
          <a:blip r:embed="rId2"/>
          <a:stretch>
            <a:fillRect/>
          </a:stretch>
        </p:blipFill>
        <p:spPr>
          <a:xfrm>
            <a:off x="6932949" y="3037310"/>
            <a:ext cx="4367514" cy="3863835"/>
          </a:xfrm>
          <a:prstGeom prst="rect">
            <a:avLst/>
          </a:prstGeom>
        </p:spPr>
      </p:pic>
      <p:pic>
        <p:nvPicPr>
          <p:cNvPr id="7" name="Picture 6">
            <a:extLst>
              <a:ext uri="{FF2B5EF4-FFF2-40B4-BE49-F238E27FC236}">
                <a16:creationId xmlns:a16="http://schemas.microsoft.com/office/drawing/2014/main" id="{F6B90BC2-299E-71E3-781C-3B61CD80F813}"/>
              </a:ext>
            </a:extLst>
          </p:cNvPr>
          <p:cNvPicPr>
            <a:picLocks noChangeAspect="1"/>
          </p:cNvPicPr>
          <p:nvPr/>
        </p:nvPicPr>
        <p:blipFill>
          <a:blip r:embed="rId3"/>
          <a:stretch>
            <a:fillRect/>
          </a:stretch>
        </p:blipFill>
        <p:spPr>
          <a:xfrm>
            <a:off x="6095999" y="7937"/>
            <a:ext cx="3838455" cy="1038370"/>
          </a:xfrm>
          <a:prstGeom prst="rect">
            <a:avLst/>
          </a:prstGeom>
        </p:spPr>
      </p:pic>
      <p:pic>
        <p:nvPicPr>
          <p:cNvPr id="9" name="Picture 8">
            <a:extLst>
              <a:ext uri="{FF2B5EF4-FFF2-40B4-BE49-F238E27FC236}">
                <a16:creationId xmlns:a16="http://schemas.microsoft.com/office/drawing/2014/main" id="{1DB99691-35A4-AACA-267A-3536CEFF1163}"/>
              </a:ext>
            </a:extLst>
          </p:cNvPr>
          <p:cNvPicPr>
            <a:picLocks noChangeAspect="1"/>
          </p:cNvPicPr>
          <p:nvPr/>
        </p:nvPicPr>
        <p:blipFill>
          <a:blip r:embed="rId4"/>
          <a:stretch>
            <a:fillRect/>
          </a:stretch>
        </p:blipFill>
        <p:spPr>
          <a:xfrm>
            <a:off x="6096000" y="1046307"/>
            <a:ext cx="6096000" cy="1991003"/>
          </a:xfrm>
          <a:prstGeom prst="rect">
            <a:avLst/>
          </a:prstGeom>
        </p:spPr>
      </p:pic>
      <p:pic>
        <p:nvPicPr>
          <p:cNvPr id="4" name="Picture 3">
            <a:extLst>
              <a:ext uri="{FF2B5EF4-FFF2-40B4-BE49-F238E27FC236}">
                <a16:creationId xmlns:a16="http://schemas.microsoft.com/office/drawing/2014/main" id="{65F79F16-7B17-0D39-AF15-66A886241376}"/>
              </a:ext>
            </a:extLst>
          </p:cNvPr>
          <p:cNvPicPr>
            <a:picLocks noChangeAspect="1"/>
          </p:cNvPicPr>
          <p:nvPr/>
        </p:nvPicPr>
        <p:blipFill>
          <a:blip r:embed="rId5"/>
          <a:stretch>
            <a:fillRect/>
          </a:stretch>
        </p:blipFill>
        <p:spPr>
          <a:xfrm>
            <a:off x="4376420" y="919110"/>
            <a:ext cx="981212" cy="752580"/>
          </a:xfrm>
          <a:prstGeom prst="rect">
            <a:avLst/>
          </a:prstGeom>
        </p:spPr>
      </p:pic>
      <p:pic>
        <p:nvPicPr>
          <p:cNvPr id="8" name="Picture 7">
            <a:extLst>
              <a:ext uri="{FF2B5EF4-FFF2-40B4-BE49-F238E27FC236}">
                <a16:creationId xmlns:a16="http://schemas.microsoft.com/office/drawing/2014/main" id="{962BCC5B-1050-B568-6AFC-E731505DA67F}"/>
              </a:ext>
            </a:extLst>
          </p:cNvPr>
          <p:cNvPicPr>
            <a:picLocks noChangeAspect="1"/>
          </p:cNvPicPr>
          <p:nvPr/>
        </p:nvPicPr>
        <p:blipFill>
          <a:blip r:embed="rId6"/>
          <a:stretch>
            <a:fillRect/>
          </a:stretch>
        </p:blipFill>
        <p:spPr>
          <a:xfrm>
            <a:off x="10163052" y="-8935"/>
            <a:ext cx="1800344" cy="1072114"/>
          </a:xfrm>
          <a:prstGeom prst="rect">
            <a:avLst/>
          </a:prstGeom>
        </p:spPr>
      </p:pic>
    </p:spTree>
    <p:extLst>
      <p:ext uri="{BB962C8B-B14F-4D97-AF65-F5344CB8AC3E}">
        <p14:creationId xmlns:p14="http://schemas.microsoft.com/office/powerpoint/2010/main" val="744202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B7E9CF-4C1B-4C21-9A1F-854AAAF398E3}"/>
              </a:ext>
            </a:extLst>
          </p:cNvPr>
          <p:cNvSpPr>
            <a:spLocks noGrp="1"/>
          </p:cNvSpPr>
          <p:nvPr>
            <p:ph type="title"/>
          </p:nvPr>
        </p:nvSpPr>
        <p:spPr>
          <a:xfrm>
            <a:off x="1035751" y="353301"/>
            <a:ext cx="3814722" cy="1370215"/>
          </a:xfrm>
        </p:spPr>
        <p:txBody>
          <a:bodyPr>
            <a:normAutofit/>
          </a:bodyPr>
          <a:lstStyle/>
          <a:p>
            <a:r>
              <a:rPr kumimoji="0" lang="en-US" sz="33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j-cs"/>
              </a:rPr>
              <a:t>Data that sounds the </a:t>
            </a:r>
            <a:r>
              <a:rPr kumimoji="0" lang="en-US" sz="33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j-cs"/>
              </a:rPr>
              <a:t>Alarm</a:t>
            </a:r>
            <a:endParaRPr lang="en-US" dirty="0"/>
          </a:p>
        </p:txBody>
      </p:sp>
      <p:sp>
        <p:nvSpPr>
          <p:cNvPr id="5" name="Slide Number Placeholder 4">
            <a:extLst>
              <a:ext uri="{FF2B5EF4-FFF2-40B4-BE49-F238E27FC236}">
                <a16:creationId xmlns:a16="http://schemas.microsoft.com/office/drawing/2014/main" id="{93BE949B-0A4D-4878-AA27-F6670F4AFD16}"/>
              </a:ext>
            </a:extLst>
          </p:cNvPr>
          <p:cNvSpPr>
            <a:spLocks noGrp="1"/>
          </p:cNvSpPr>
          <p:nvPr>
            <p:ph type="sldNum" sz="quarter" idx="12"/>
          </p:nvPr>
        </p:nvSpPr>
        <p:spPr/>
        <p:txBody>
          <a:bodyPr/>
          <a:lstStyle/>
          <a:p>
            <a:fld id="{5E4D2043-7E31-4A53-BD33-72A88E682172}" type="slidenum">
              <a:rPr lang="en-US" smtClean="0"/>
              <a:pPr/>
              <a:t>14</a:t>
            </a:fld>
            <a:endParaRPr lang="en-US" dirty="0"/>
          </a:p>
        </p:txBody>
      </p:sp>
      <p:pic>
        <p:nvPicPr>
          <p:cNvPr id="11" name="Content Placeholder 10">
            <a:extLst>
              <a:ext uri="{FF2B5EF4-FFF2-40B4-BE49-F238E27FC236}">
                <a16:creationId xmlns:a16="http://schemas.microsoft.com/office/drawing/2014/main" id="{8E99D840-A00C-41FD-B302-45811541CC78}"/>
              </a:ext>
            </a:extLst>
          </p:cNvPr>
          <p:cNvPicPr>
            <a:picLocks noGrp="1" noChangeAspect="1"/>
          </p:cNvPicPr>
          <p:nvPr>
            <p:ph sz="half" idx="1"/>
          </p:nvPr>
        </p:nvPicPr>
        <p:blipFill>
          <a:blip r:embed="rId2"/>
          <a:stretch>
            <a:fillRect/>
          </a:stretch>
        </p:blipFill>
        <p:spPr>
          <a:xfrm>
            <a:off x="5793969" y="106271"/>
            <a:ext cx="5105400" cy="6432641"/>
          </a:xfrm>
          <a:prstGeom prst="rect">
            <a:avLst/>
          </a:prstGeom>
        </p:spPr>
      </p:pic>
      <p:sp>
        <p:nvSpPr>
          <p:cNvPr id="16" name="TextBox 15">
            <a:extLst>
              <a:ext uri="{FF2B5EF4-FFF2-40B4-BE49-F238E27FC236}">
                <a16:creationId xmlns:a16="http://schemas.microsoft.com/office/drawing/2014/main" id="{E0D21978-AB8F-44AF-B9D8-7C001DA1CFE1}"/>
              </a:ext>
            </a:extLst>
          </p:cNvPr>
          <p:cNvSpPr txBox="1"/>
          <p:nvPr/>
        </p:nvSpPr>
        <p:spPr>
          <a:xfrm>
            <a:off x="575982" y="5269720"/>
            <a:ext cx="42744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Trends in Premature Deaths from Alcoholic Liver disease in US, 1999-2018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rPr>
              <a:t>Young-</a:t>
            </a:r>
            <a:r>
              <a:rPr lang="en-US" sz="1200" dirty="0" err="1">
                <a:solidFill>
                  <a:schemeClr val="bg1"/>
                </a:solidFill>
              </a:rPr>
              <a:t>Hee</a:t>
            </a:r>
            <a:r>
              <a:rPr lang="en-US" sz="1200" dirty="0">
                <a:solidFill>
                  <a:schemeClr val="bg1"/>
                </a:solidFill>
              </a:rPr>
              <a:t> Yoon PhD et al. American Journal of Preventive medicine Volume 59, Issue 4 Oct 2020</a:t>
            </a:r>
          </a:p>
        </p:txBody>
      </p:sp>
      <p:pic>
        <p:nvPicPr>
          <p:cNvPr id="2" name="Picture 1">
            <a:extLst>
              <a:ext uri="{FF2B5EF4-FFF2-40B4-BE49-F238E27FC236}">
                <a16:creationId xmlns:a16="http://schemas.microsoft.com/office/drawing/2014/main" id="{FCA8DAA7-1675-633F-6246-201C8A520297}"/>
              </a:ext>
            </a:extLst>
          </p:cNvPr>
          <p:cNvPicPr>
            <a:picLocks noChangeAspect="1"/>
          </p:cNvPicPr>
          <p:nvPr/>
        </p:nvPicPr>
        <p:blipFill>
          <a:blip r:embed="rId3"/>
          <a:stretch>
            <a:fillRect/>
          </a:stretch>
        </p:blipFill>
        <p:spPr>
          <a:xfrm>
            <a:off x="1795980" y="3569769"/>
            <a:ext cx="1309253" cy="1309253"/>
          </a:xfrm>
          <a:prstGeom prst="rect">
            <a:avLst/>
          </a:prstGeom>
        </p:spPr>
      </p:pic>
      <p:sp>
        <p:nvSpPr>
          <p:cNvPr id="3" name="Circle: Hollow 2">
            <a:extLst>
              <a:ext uri="{FF2B5EF4-FFF2-40B4-BE49-F238E27FC236}">
                <a16:creationId xmlns:a16="http://schemas.microsoft.com/office/drawing/2014/main" id="{5EEAD2CF-F06C-3B14-5DE4-BC771AEA2CC7}"/>
              </a:ext>
            </a:extLst>
          </p:cNvPr>
          <p:cNvSpPr/>
          <p:nvPr/>
        </p:nvSpPr>
        <p:spPr>
          <a:xfrm>
            <a:off x="9064424" y="809116"/>
            <a:ext cx="1835552" cy="914400"/>
          </a:xfrm>
          <a:prstGeom prst="donut">
            <a:avLst>
              <a:gd name="adj" fmla="val 589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6" name="Title 1">
            <a:extLst>
              <a:ext uri="{FF2B5EF4-FFF2-40B4-BE49-F238E27FC236}">
                <a16:creationId xmlns:a16="http://schemas.microsoft.com/office/drawing/2014/main" id="{9FF64995-1B86-9494-3AF8-811B577A73B0}"/>
              </a:ext>
            </a:extLst>
          </p:cNvPr>
          <p:cNvSpPr txBox="1">
            <a:spLocks/>
          </p:cNvSpPr>
          <p:nvPr/>
        </p:nvSpPr>
        <p:spPr>
          <a:xfrm>
            <a:off x="532015" y="1845425"/>
            <a:ext cx="4688377" cy="1853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2800" b="1" dirty="0"/>
              <a:t>Make no mistake;  Alcohol deaths continue to be greater in men than women – women just catching up… in a bad way</a:t>
            </a:r>
          </a:p>
        </p:txBody>
      </p:sp>
    </p:spTree>
    <p:extLst>
      <p:ext uri="{BB962C8B-B14F-4D97-AF65-F5344CB8AC3E}">
        <p14:creationId xmlns:p14="http://schemas.microsoft.com/office/powerpoint/2010/main" val="3520084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08AF-44D2-482B-99BA-FED6708579D6}"/>
              </a:ext>
            </a:extLst>
          </p:cNvPr>
          <p:cNvSpPr>
            <a:spLocks noGrp="1"/>
          </p:cNvSpPr>
          <p:nvPr>
            <p:ph type="title"/>
          </p:nvPr>
        </p:nvSpPr>
        <p:spPr>
          <a:xfrm>
            <a:off x="838201" y="228600"/>
            <a:ext cx="9797868" cy="1096964"/>
          </a:xfrm>
        </p:spPr>
        <p:txBody>
          <a:bodyPr/>
          <a:lstStyle/>
          <a:p>
            <a:r>
              <a:rPr lang="en-US" sz="4400" b="1" dirty="0"/>
              <a:t>More Data to Sound an </a:t>
            </a:r>
            <a:r>
              <a:rPr lang="en-US" sz="4400" b="1" dirty="0">
                <a:solidFill>
                  <a:srgbClr val="FF0000"/>
                </a:solidFill>
              </a:rPr>
              <a:t>Alarm</a:t>
            </a:r>
          </a:p>
        </p:txBody>
      </p:sp>
      <p:sp>
        <p:nvSpPr>
          <p:cNvPr id="4" name="Footer Placeholder 3">
            <a:extLst>
              <a:ext uri="{FF2B5EF4-FFF2-40B4-BE49-F238E27FC236}">
                <a16:creationId xmlns:a16="http://schemas.microsoft.com/office/drawing/2014/main" id="{32F7E4FA-7CAD-4575-8E02-119334777889}"/>
              </a:ext>
            </a:extLst>
          </p:cNvPr>
          <p:cNvSpPr>
            <a:spLocks noGrp="1"/>
          </p:cNvSpPr>
          <p:nvPr>
            <p:ph type="ftr" sz="quarter" idx="11"/>
          </p:nvPr>
        </p:nvSpPr>
        <p:spPr>
          <a:xfrm>
            <a:off x="5160169" y="6422231"/>
            <a:ext cx="5364956" cy="435770"/>
          </a:xfrm>
        </p:spPr>
        <p:txBody>
          <a:bodyPr/>
          <a:lstStyle/>
          <a:p>
            <a:pPr algn="l"/>
            <a:r>
              <a:rPr lang="en-US" b="0" i="0" dirty="0">
                <a:solidFill>
                  <a:srgbClr val="FFFFFF"/>
                </a:solidFill>
                <a:effectLst/>
                <a:latin typeface="Helvetica" panose="020B0604020202020204" pitchFamily="34" charset="0"/>
              </a:rPr>
              <a:t>, </a:t>
            </a:r>
            <a:endParaRPr lang="en-US" dirty="0"/>
          </a:p>
        </p:txBody>
      </p:sp>
      <p:sp>
        <p:nvSpPr>
          <p:cNvPr id="5" name="Slide Number Placeholder 4">
            <a:extLst>
              <a:ext uri="{FF2B5EF4-FFF2-40B4-BE49-F238E27FC236}">
                <a16:creationId xmlns:a16="http://schemas.microsoft.com/office/drawing/2014/main" id="{176C6432-764C-4827-A33C-3A2C5BADAADC}"/>
              </a:ext>
            </a:extLst>
          </p:cNvPr>
          <p:cNvSpPr>
            <a:spLocks noGrp="1"/>
          </p:cNvSpPr>
          <p:nvPr>
            <p:ph type="sldNum" sz="quarter" idx="12"/>
          </p:nvPr>
        </p:nvSpPr>
        <p:spPr>
          <a:xfrm>
            <a:off x="10303669" y="6565106"/>
            <a:ext cx="371475" cy="292894"/>
          </a:xfrm>
        </p:spPr>
        <p:txBody>
          <a:bodyPr/>
          <a:lstStyle/>
          <a:p>
            <a:fld id="{85BFFC95-EC65-3E4A-8605-805ED2E28168}" type="slidenum">
              <a:rPr lang="en-US" smtClean="0"/>
              <a:pPr/>
              <a:t>15</a:t>
            </a:fld>
            <a:endParaRPr lang="en-US" dirty="0"/>
          </a:p>
        </p:txBody>
      </p:sp>
      <p:sp>
        <p:nvSpPr>
          <p:cNvPr id="12" name="TextBox 11">
            <a:extLst>
              <a:ext uri="{FF2B5EF4-FFF2-40B4-BE49-F238E27FC236}">
                <a16:creationId xmlns:a16="http://schemas.microsoft.com/office/drawing/2014/main" id="{A9537C6A-A2AE-4270-BA01-3CB96F467C37}"/>
              </a:ext>
            </a:extLst>
          </p:cNvPr>
          <p:cNvSpPr txBox="1"/>
          <p:nvPr/>
        </p:nvSpPr>
        <p:spPr>
          <a:xfrm>
            <a:off x="3267075" y="1145875"/>
            <a:ext cx="4575572" cy="923330"/>
          </a:xfrm>
          <a:prstGeom prst="rect">
            <a:avLst/>
          </a:prstGeom>
          <a:noFill/>
        </p:spPr>
        <p:txBody>
          <a:bodyPr wrap="square">
            <a:spAutoFit/>
          </a:bodyPr>
          <a:lstStyle/>
          <a:p>
            <a:r>
              <a:rPr lang="en-US" dirty="0"/>
              <a:t>Trends in Adult Alcohol Use and Binge Drinking in the Early 21st Century United States: A Meta-Analysis of Six National Survey Series</a:t>
            </a:r>
          </a:p>
        </p:txBody>
      </p:sp>
      <p:sp>
        <p:nvSpPr>
          <p:cNvPr id="14" name="TextBox 13">
            <a:extLst>
              <a:ext uri="{FF2B5EF4-FFF2-40B4-BE49-F238E27FC236}">
                <a16:creationId xmlns:a16="http://schemas.microsoft.com/office/drawing/2014/main" id="{478DBD29-2B4E-4529-8597-013286753AE8}"/>
              </a:ext>
            </a:extLst>
          </p:cNvPr>
          <p:cNvSpPr txBox="1"/>
          <p:nvPr/>
        </p:nvSpPr>
        <p:spPr>
          <a:xfrm>
            <a:off x="5280512" y="6422231"/>
            <a:ext cx="5844688" cy="369332"/>
          </a:xfrm>
          <a:prstGeom prst="rect">
            <a:avLst/>
          </a:prstGeom>
          <a:noFill/>
        </p:spPr>
        <p:txBody>
          <a:bodyPr wrap="square">
            <a:spAutoFit/>
          </a:bodyPr>
          <a:lstStyle/>
          <a:p>
            <a:r>
              <a:rPr lang="en-US" dirty="0"/>
              <a:t>Alcohol Clin Exp Res. 2018 Oct; 42(10): 1939–1950.</a:t>
            </a:r>
          </a:p>
        </p:txBody>
      </p:sp>
      <p:pic>
        <p:nvPicPr>
          <p:cNvPr id="17" name="Content Placeholder 16">
            <a:extLst>
              <a:ext uri="{FF2B5EF4-FFF2-40B4-BE49-F238E27FC236}">
                <a16:creationId xmlns:a16="http://schemas.microsoft.com/office/drawing/2014/main" id="{3D8FF6D0-6572-487B-B220-319E85C56D67}"/>
              </a:ext>
            </a:extLst>
          </p:cNvPr>
          <p:cNvPicPr>
            <a:picLocks noGrp="1" noChangeAspect="1"/>
          </p:cNvPicPr>
          <p:nvPr>
            <p:ph idx="1"/>
          </p:nvPr>
        </p:nvPicPr>
        <p:blipFill>
          <a:blip r:embed="rId3"/>
          <a:stretch>
            <a:fillRect/>
          </a:stretch>
        </p:blipFill>
        <p:spPr>
          <a:xfrm>
            <a:off x="1282649" y="2186534"/>
            <a:ext cx="8908971" cy="3021406"/>
          </a:xfrm>
        </p:spPr>
      </p:pic>
      <p:sp>
        <p:nvSpPr>
          <p:cNvPr id="18" name="TextBox 17">
            <a:extLst>
              <a:ext uri="{FF2B5EF4-FFF2-40B4-BE49-F238E27FC236}">
                <a16:creationId xmlns:a16="http://schemas.microsoft.com/office/drawing/2014/main" id="{FDB4E537-A905-4B42-9718-5B8A7975557B}"/>
              </a:ext>
            </a:extLst>
          </p:cNvPr>
          <p:cNvSpPr txBox="1"/>
          <p:nvPr/>
        </p:nvSpPr>
        <p:spPr>
          <a:xfrm>
            <a:off x="1219200" y="5381572"/>
            <a:ext cx="8922107" cy="923330"/>
          </a:xfrm>
          <a:prstGeom prst="rect">
            <a:avLst/>
          </a:prstGeom>
          <a:noFill/>
        </p:spPr>
        <p:txBody>
          <a:bodyPr wrap="square" rtlCol="0">
            <a:spAutoFit/>
          </a:bodyPr>
          <a:lstStyle/>
          <a:p>
            <a:r>
              <a:rPr lang="en-US" dirty="0"/>
              <a:t>Conclusion: Number of women 18 and older who drink each year rose by 0.6% each year as well as number of women who binge drink.  Gaps in alcohol related harm between men and women is narrowing – A Cause for </a:t>
            </a:r>
            <a:r>
              <a:rPr lang="en-US" dirty="0">
                <a:solidFill>
                  <a:srgbClr val="FF0000"/>
                </a:solidFill>
              </a:rPr>
              <a:t>ALARM</a:t>
            </a:r>
          </a:p>
        </p:txBody>
      </p:sp>
      <p:sp>
        <p:nvSpPr>
          <p:cNvPr id="3" name="Arrow: Pentagon 2">
            <a:extLst>
              <a:ext uri="{FF2B5EF4-FFF2-40B4-BE49-F238E27FC236}">
                <a16:creationId xmlns:a16="http://schemas.microsoft.com/office/drawing/2014/main" id="{6A52ECE8-6AA6-45D5-996E-C73716CBA4CE}"/>
              </a:ext>
            </a:extLst>
          </p:cNvPr>
          <p:cNvSpPr/>
          <p:nvPr/>
        </p:nvSpPr>
        <p:spPr>
          <a:xfrm>
            <a:off x="527183" y="6378185"/>
            <a:ext cx="4632986" cy="484632"/>
          </a:xfrm>
          <a:prstGeom prst="homePlate">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Tree>
    <p:extLst>
      <p:ext uri="{BB962C8B-B14F-4D97-AF65-F5344CB8AC3E}">
        <p14:creationId xmlns:p14="http://schemas.microsoft.com/office/powerpoint/2010/main" val="2835811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242A4-B572-4F64-BC5E-AB596C235F5E}"/>
              </a:ext>
            </a:extLst>
          </p:cNvPr>
          <p:cNvSpPr>
            <a:spLocks noGrp="1"/>
          </p:cNvSpPr>
          <p:nvPr>
            <p:ph type="title"/>
          </p:nvPr>
        </p:nvSpPr>
        <p:spPr>
          <a:xfrm>
            <a:off x="838201" y="228600"/>
            <a:ext cx="9797868" cy="1096964"/>
          </a:xfrm>
        </p:spPr>
        <p:txBody>
          <a:bodyPr/>
          <a:lstStyle/>
          <a:p>
            <a:r>
              <a:rPr lang="en-US" sz="4400" dirty="0"/>
              <a:t>Few Stark Conclusions</a:t>
            </a:r>
          </a:p>
        </p:txBody>
      </p:sp>
      <p:sp>
        <p:nvSpPr>
          <p:cNvPr id="3" name="Content Placeholder 2">
            <a:extLst>
              <a:ext uri="{FF2B5EF4-FFF2-40B4-BE49-F238E27FC236}">
                <a16:creationId xmlns:a16="http://schemas.microsoft.com/office/drawing/2014/main" id="{9B0DFFB3-7DE0-40A0-B383-05B8A869EDA0}"/>
              </a:ext>
            </a:extLst>
          </p:cNvPr>
          <p:cNvSpPr>
            <a:spLocks noGrp="1"/>
          </p:cNvSpPr>
          <p:nvPr>
            <p:ph idx="1"/>
          </p:nvPr>
        </p:nvSpPr>
        <p:spPr>
          <a:xfrm>
            <a:off x="347241" y="1678329"/>
            <a:ext cx="11844759" cy="4498634"/>
          </a:xfrm>
        </p:spPr>
        <p:txBody>
          <a:bodyPr>
            <a:normAutofit/>
          </a:bodyPr>
          <a:lstStyle/>
          <a:p>
            <a:r>
              <a:rPr lang="en-US" sz="1800" dirty="0">
                <a:latin typeface="SwissReSans" panose="020B0604020202020204" pitchFamily="34" charset="0"/>
              </a:rPr>
              <a:t>Largest increase in Alcoholic liver disease is in women ages 25-34 </a:t>
            </a:r>
          </a:p>
          <a:p>
            <a:r>
              <a:rPr lang="en-US" sz="1800" dirty="0">
                <a:latin typeface="SwissReSans" panose="020B0604020202020204" pitchFamily="34" charset="0"/>
              </a:rPr>
              <a:t>Typically takes 10 or more years of drinking to develop liver disease, thus a concern if seeing premature mortality from liver disease in ages under 35</a:t>
            </a:r>
          </a:p>
          <a:p>
            <a:r>
              <a:rPr lang="en-US" sz="1800" dirty="0">
                <a:latin typeface="SwissReSans" panose="020B0604020202020204" pitchFamily="34" charset="0"/>
              </a:rPr>
              <a:t>Women dying from ALD 2-3 yrs earlier than men </a:t>
            </a:r>
          </a:p>
          <a:p>
            <a:r>
              <a:rPr lang="en-US" sz="1800" dirty="0">
                <a:latin typeface="SwissReSans" panose="020B0604020202020204" pitchFamily="34" charset="0"/>
              </a:rPr>
              <a:t>Alcoholic liver disease and MASLD are the leading causes requiring liver transplantation, which had been stable for 3 decades until now</a:t>
            </a:r>
          </a:p>
          <a:p>
            <a:r>
              <a:rPr lang="en-US" sz="1800" dirty="0">
                <a:latin typeface="SwissReSans" panose="020B0604020202020204" pitchFamily="34" charset="0"/>
              </a:rPr>
              <a:t> The global rate of liver transplants doubled over the last 2 decades with only 10% of patients needing one, receive one.  USA performs the highest number followed by China and Brazil</a:t>
            </a:r>
          </a:p>
          <a:p>
            <a:pPr marL="0" indent="0">
              <a:buNone/>
            </a:pPr>
            <a:endParaRPr lang="en-US" sz="2200" dirty="0">
              <a:solidFill>
                <a:srgbClr val="FF0000"/>
              </a:solidFill>
              <a:latin typeface="SwissReSans" panose="020B0604020202020204" pitchFamily="34" charset="0"/>
            </a:endParaRPr>
          </a:p>
          <a:p>
            <a:pPr marL="0" indent="0">
              <a:buNone/>
            </a:pPr>
            <a:endParaRPr lang="en-US" dirty="0">
              <a:solidFill>
                <a:srgbClr val="FF0000"/>
              </a:solidFill>
              <a:latin typeface="SwissReSans" panose="020B0604020202020204" pitchFamily="34" charset="0"/>
            </a:endParaRPr>
          </a:p>
          <a:p>
            <a:pPr marL="0" indent="0">
              <a:buNone/>
            </a:pPr>
            <a:r>
              <a:rPr lang="en-US" dirty="0">
                <a:solidFill>
                  <a:srgbClr val="FF0000"/>
                </a:solidFill>
                <a:latin typeface="SwissReSans" panose="020B0604020202020204" pitchFamily="34" charset="0"/>
              </a:rPr>
              <a:t>WHY ARE WOMEN MORE SUSCEPTIBLE ?</a:t>
            </a:r>
          </a:p>
        </p:txBody>
      </p:sp>
      <p:sp>
        <p:nvSpPr>
          <p:cNvPr id="4" name="Footer Placeholder 3">
            <a:extLst>
              <a:ext uri="{FF2B5EF4-FFF2-40B4-BE49-F238E27FC236}">
                <a16:creationId xmlns:a16="http://schemas.microsoft.com/office/drawing/2014/main" id="{95F2A2F9-845B-4ECC-8E83-7608F566A92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BAACC37-3620-4125-ABDC-8BC40CC9CC59}"/>
              </a:ext>
            </a:extLst>
          </p:cNvPr>
          <p:cNvSpPr>
            <a:spLocks noGrp="1"/>
          </p:cNvSpPr>
          <p:nvPr>
            <p:ph type="sldNum" sz="quarter" idx="12"/>
          </p:nvPr>
        </p:nvSpPr>
        <p:spPr>
          <a:xfrm>
            <a:off x="10814025" y="6446837"/>
            <a:ext cx="1112520" cy="365125"/>
          </a:xfrm>
        </p:spPr>
        <p:txBody>
          <a:bodyPr/>
          <a:lstStyle/>
          <a:p>
            <a:fld id="{85BFFC95-EC65-3E4A-8605-805ED2E28168}" type="slidenum">
              <a:rPr lang="en-US" smtClean="0"/>
              <a:pPr/>
              <a:t>16</a:t>
            </a:fld>
            <a:endParaRPr lang="en-US" dirty="0"/>
          </a:p>
        </p:txBody>
      </p:sp>
      <p:sp>
        <p:nvSpPr>
          <p:cNvPr id="6" name="Minus Sign 5">
            <a:extLst>
              <a:ext uri="{FF2B5EF4-FFF2-40B4-BE49-F238E27FC236}">
                <a16:creationId xmlns:a16="http://schemas.microsoft.com/office/drawing/2014/main" id="{EE10E5EF-EA7D-474E-A3DE-3A030230E83C}"/>
              </a:ext>
            </a:extLst>
          </p:cNvPr>
          <p:cNvSpPr/>
          <p:nvPr/>
        </p:nvSpPr>
        <p:spPr>
          <a:xfrm>
            <a:off x="-1219200" y="5562599"/>
            <a:ext cx="14097000" cy="2133600"/>
          </a:xfrm>
          <a:prstGeom prst="mathMinus">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Tree>
    <p:extLst>
      <p:ext uri="{BB962C8B-B14F-4D97-AF65-F5344CB8AC3E}">
        <p14:creationId xmlns:p14="http://schemas.microsoft.com/office/powerpoint/2010/main" val="1009517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4916B9-6EA3-48CA-A564-12DA1CC84E9D}"/>
              </a:ext>
            </a:extLst>
          </p:cNvPr>
          <p:cNvSpPr>
            <a:spLocks noGrp="1"/>
          </p:cNvSpPr>
          <p:nvPr>
            <p:ph type="title"/>
          </p:nvPr>
        </p:nvSpPr>
        <p:spPr>
          <a:xfrm>
            <a:off x="838200" y="365125"/>
            <a:ext cx="10515600" cy="1325563"/>
          </a:xfrm>
        </p:spPr>
        <p:txBody>
          <a:bodyPr>
            <a:normAutofit/>
          </a:bodyPr>
          <a:lstStyle/>
          <a:p>
            <a:r>
              <a:rPr lang="en-US" sz="5400"/>
              <a:t>Susceptibility factors in women</a:t>
            </a:r>
          </a:p>
        </p:txBody>
      </p:sp>
      <p:sp>
        <p:nvSpPr>
          <p:cNvPr id="12"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00D900A-102C-49ED-BA42-347CAA507F7C}"/>
              </a:ext>
            </a:extLst>
          </p:cNvPr>
          <p:cNvSpPr>
            <a:spLocks noGrp="1"/>
          </p:cNvSpPr>
          <p:nvPr>
            <p:ph idx="1"/>
          </p:nvPr>
        </p:nvSpPr>
        <p:spPr>
          <a:xfrm>
            <a:off x="838200" y="1929384"/>
            <a:ext cx="10515600" cy="4251960"/>
          </a:xfrm>
        </p:spPr>
        <p:txBody>
          <a:bodyPr>
            <a:normAutofit/>
          </a:bodyPr>
          <a:lstStyle/>
          <a:p>
            <a:pPr marL="0" indent="0">
              <a:buNone/>
            </a:pPr>
            <a:r>
              <a:rPr lang="en-US" sz="1700" dirty="0">
                <a:latin typeface="SwissReSans" panose="020B0604020202020204" pitchFamily="34" charset="0"/>
              </a:rPr>
              <a:t>What makes women more susceptible to adverse effects of Alcohol?</a:t>
            </a:r>
          </a:p>
          <a:p>
            <a:pPr lvl="1"/>
            <a:r>
              <a:rPr lang="en-US" sz="1700" dirty="0">
                <a:latin typeface="SwissReSans Light" panose="020B0504020202020204" pitchFamily="34" charset="0"/>
              </a:rPr>
              <a:t>Rise in alcohol misuse – higher occurrence of alcoholic hepatitis </a:t>
            </a:r>
          </a:p>
          <a:p>
            <a:pPr lvl="1"/>
            <a:r>
              <a:rPr lang="en-US" sz="1700" dirty="0">
                <a:latin typeface="SwissReSans Light" panose="020B0504020202020204" pitchFamily="34" charset="0"/>
              </a:rPr>
              <a:t>Higher levels of </a:t>
            </a:r>
            <a:r>
              <a:rPr lang="en-US" sz="1700" b="1" dirty="0">
                <a:latin typeface="SwissReSans Light" panose="020B0504020202020204" pitchFamily="34" charset="0"/>
              </a:rPr>
              <a:t>endotoxins</a:t>
            </a:r>
            <a:r>
              <a:rPr lang="en-US" sz="1700" dirty="0">
                <a:latin typeface="SwissReSans Light" panose="020B0504020202020204" pitchFamily="34" charset="0"/>
              </a:rPr>
              <a:t> from gut bacteria found in women compared to men after one single episode of binge drinking </a:t>
            </a:r>
          </a:p>
          <a:p>
            <a:pPr lvl="1"/>
            <a:r>
              <a:rPr lang="en-US" sz="1700" dirty="0">
                <a:latin typeface="SwissReSans Light" panose="020B0504020202020204" pitchFamily="34" charset="0"/>
              </a:rPr>
              <a:t>Alcohol boosts the </a:t>
            </a:r>
            <a:r>
              <a:rPr lang="en-US" sz="1700" b="1" dirty="0">
                <a:latin typeface="SwissReSans Light" panose="020B0504020202020204" pitchFamily="34" charset="0"/>
              </a:rPr>
              <a:t>permeability of gut endotoxins </a:t>
            </a:r>
            <a:r>
              <a:rPr lang="en-US" sz="1700" dirty="0">
                <a:latin typeface="SwissReSans Light" panose="020B0504020202020204" pitchFamily="34" charset="0"/>
              </a:rPr>
              <a:t>and bacteria to enter bloodstream, triggering inflammation in liver and elsewhere</a:t>
            </a:r>
          </a:p>
          <a:p>
            <a:pPr lvl="1"/>
            <a:r>
              <a:rPr lang="en-US" sz="1700" dirty="0">
                <a:latin typeface="SwissReSans Light" panose="020B0504020202020204" pitchFamily="34" charset="0"/>
              </a:rPr>
              <a:t>Theory that women have less water in their bodies than men (leads to smaller </a:t>
            </a:r>
            <a:r>
              <a:rPr lang="en-US" sz="1700" b="1" dirty="0">
                <a:latin typeface="SwissReSans Light" panose="020B0504020202020204" pitchFamily="34" charset="0"/>
              </a:rPr>
              <a:t>volume of distribution</a:t>
            </a:r>
            <a:r>
              <a:rPr lang="en-US" sz="1700" dirty="0">
                <a:latin typeface="SwissReSans Light" panose="020B0504020202020204" pitchFamily="34" charset="0"/>
              </a:rPr>
              <a:t>) which causes higher concentration of alcohol in blood, with greater harmful levels of exposure to organs</a:t>
            </a:r>
          </a:p>
          <a:p>
            <a:pPr lvl="1"/>
            <a:r>
              <a:rPr lang="en-US" sz="1700" dirty="0">
                <a:latin typeface="SwissReSans Light" panose="020B0504020202020204" pitchFamily="34" charset="0"/>
              </a:rPr>
              <a:t>Women absorb more alcohol and take </a:t>
            </a:r>
            <a:r>
              <a:rPr lang="en-US" sz="1700" b="1" dirty="0">
                <a:latin typeface="SwissReSans Light" panose="020B0504020202020204" pitchFamily="34" charset="0"/>
              </a:rPr>
              <a:t>longer to metabolize </a:t>
            </a:r>
            <a:r>
              <a:rPr lang="en-US" sz="1700" dirty="0">
                <a:latin typeface="SwissReSans Light" panose="020B0504020202020204" pitchFamily="34" charset="0"/>
              </a:rPr>
              <a:t>it and thus, the immediate effects occur more quickly and last longer than in men. </a:t>
            </a:r>
          </a:p>
          <a:p>
            <a:pPr lvl="1"/>
            <a:r>
              <a:rPr lang="en-US" sz="1700" dirty="0">
                <a:latin typeface="SwissReSans Light" panose="020B0504020202020204" pitchFamily="34" charset="0"/>
              </a:rPr>
              <a:t>Increase Kupffer cell activation with </a:t>
            </a:r>
            <a:r>
              <a:rPr lang="en-US" sz="1700" b="1" dirty="0">
                <a:latin typeface="SwissReSans Light" panose="020B0504020202020204" pitchFamily="34" charset="0"/>
              </a:rPr>
              <a:t>estrogens</a:t>
            </a:r>
            <a:r>
              <a:rPr lang="en-US" sz="1700" dirty="0">
                <a:latin typeface="SwissReSans Light" panose="020B0504020202020204" pitchFamily="34" charset="0"/>
              </a:rPr>
              <a:t> which leads to cytokine release and inflammation</a:t>
            </a:r>
          </a:p>
          <a:p>
            <a:pPr lvl="1"/>
            <a:r>
              <a:rPr lang="en-US" sz="1700" dirty="0">
                <a:latin typeface="SwissReSans Light" panose="020B0504020202020204" pitchFamily="34" charset="0"/>
              </a:rPr>
              <a:t>Women have lower levels of </a:t>
            </a:r>
            <a:r>
              <a:rPr lang="en-US" sz="1700" b="1" dirty="0">
                <a:latin typeface="SwissReSans Light" panose="020B0504020202020204" pitchFamily="34" charset="0"/>
              </a:rPr>
              <a:t>cytochrome P4502E1</a:t>
            </a:r>
            <a:r>
              <a:rPr lang="en-US" sz="1700" dirty="0">
                <a:latin typeface="SwissReSans Light" panose="020B0504020202020204" pitchFamily="34" charset="0"/>
              </a:rPr>
              <a:t>, important for EtOH metabolism</a:t>
            </a:r>
          </a:p>
          <a:p>
            <a:pPr marL="180000" lvl="1" indent="0">
              <a:buNone/>
            </a:pPr>
            <a:endParaRPr lang="en-US" sz="1700" i="1" dirty="0">
              <a:latin typeface="SwissReSans Light" panose="020B0504020202020204" pitchFamily="34" charset="0"/>
            </a:endParaRPr>
          </a:p>
        </p:txBody>
      </p:sp>
      <p:sp>
        <p:nvSpPr>
          <p:cNvPr id="4" name="Footer Placeholder 3">
            <a:extLst>
              <a:ext uri="{FF2B5EF4-FFF2-40B4-BE49-F238E27FC236}">
                <a16:creationId xmlns:a16="http://schemas.microsoft.com/office/drawing/2014/main" id="{51939CA3-CDC7-4F58-B2B9-46FC60E41867}"/>
              </a:ext>
            </a:extLst>
          </p:cNvPr>
          <p:cNvSpPr>
            <a:spLocks noGrp="1"/>
          </p:cNvSpPr>
          <p:nvPr>
            <p:ph type="ftr" sz="quarter" idx="11"/>
          </p:nvPr>
        </p:nvSpPr>
        <p:spPr>
          <a:xfrm>
            <a:off x="4038600" y="6356350"/>
            <a:ext cx="4114800" cy="365125"/>
          </a:xfrm>
        </p:spPr>
        <p:txBody>
          <a:bodyPr>
            <a:normAutofit/>
          </a:bodyPr>
          <a:lstStyle/>
          <a:p>
            <a:pPr>
              <a:lnSpc>
                <a:spcPct val="90000"/>
              </a:lnSpc>
              <a:spcAft>
                <a:spcPts val="600"/>
              </a:spcAft>
            </a:pPr>
            <a:r>
              <a:rPr lang="en-US" sz="700" dirty="0"/>
              <a:t>Alcohol Research  Alcohol and Liver Function in Women   </a:t>
            </a:r>
            <a:r>
              <a:rPr lang="en-US" sz="700" dirty="0" err="1"/>
              <a:t>Maddur</a:t>
            </a:r>
            <a:r>
              <a:rPr lang="en-US" sz="700" dirty="0"/>
              <a:t> et al</a:t>
            </a:r>
          </a:p>
          <a:p>
            <a:pPr>
              <a:lnSpc>
                <a:spcPct val="90000"/>
              </a:lnSpc>
              <a:spcAft>
                <a:spcPts val="600"/>
              </a:spcAft>
            </a:pPr>
            <a:r>
              <a:rPr lang="en-US" sz="700" dirty="0"/>
              <a:t>Volume 40 Issue 2.  2 July 2020</a:t>
            </a:r>
          </a:p>
        </p:txBody>
      </p:sp>
      <p:sp>
        <p:nvSpPr>
          <p:cNvPr id="5" name="Slide Number Placeholder 4">
            <a:extLst>
              <a:ext uri="{FF2B5EF4-FFF2-40B4-BE49-F238E27FC236}">
                <a16:creationId xmlns:a16="http://schemas.microsoft.com/office/drawing/2014/main" id="{84951BCE-DA2D-43EB-ABE7-F355299E9768}"/>
              </a:ext>
            </a:extLst>
          </p:cNvPr>
          <p:cNvSpPr>
            <a:spLocks noGrp="1"/>
          </p:cNvSpPr>
          <p:nvPr>
            <p:ph type="sldNum" sz="quarter" idx="12"/>
          </p:nvPr>
        </p:nvSpPr>
        <p:spPr>
          <a:xfrm>
            <a:off x="8610600" y="6356350"/>
            <a:ext cx="2743200" cy="365125"/>
          </a:xfrm>
        </p:spPr>
        <p:txBody>
          <a:bodyPr>
            <a:normAutofit/>
          </a:bodyPr>
          <a:lstStyle/>
          <a:p>
            <a:pPr>
              <a:spcAft>
                <a:spcPts val="600"/>
              </a:spcAft>
            </a:pPr>
            <a:fld id="{85BFFC95-EC65-3E4A-8605-805ED2E28168}" type="slidenum">
              <a:rPr lang="en-US" smtClean="0"/>
              <a:pPr>
                <a:spcAft>
                  <a:spcPts val="600"/>
                </a:spcAft>
              </a:pPr>
              <a:t>17</a:t>
            </a:fld>
            <a:endParaRPr lang="en-US"/>
          </a:p>
        </p:txBody>
      </p:sp>
    </p:spTree>
    <p:extLst>
      <p:ext uri="{BB962C8B-B14F-4D97-AF65-F5344CB8AC3E}">
        <p14:creationId xmlns:p14="http://schemas.microsoft.com/office/powerpoint/2010/main" val="38017413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50A443-6ED8-4DDA-A2B1-05B0EF6C1819}"/>
              </a:ext>
            </a:extLst>
          </p:cNvPr>
          <p:cNvSpPr>
            <a:spLocks noGrp="1"/>
          </p:cNvSpPr>
          <p:nvPr>
            <p:ph idx="1"/>
          </p:nvPr>
        </p:nvSpPr>
        <p:spPr/>
        <p:txBody>
          <a:bodyPr/>
          <a:lstStyle/>
          <a:p>
            <a:pPr marL="0" indent="0">
              <a:buNone/>
            </a:pPr>
            <a:endParaRPr lang="en-US" dirty="0"/>
          </a:p>
          <a:p>
            <a:pPr marL="0" indent="0">
              <a:buNone/>
            </a:pPr>
            <a:r>
              <a:rPr lang="en-US" dirty="0"/>
              <a:t>Alcohol </a:t>
            </a:r>
          </a:p>
          <a:p>
            <a:pPr marL="0" indent="0">
              <a:buNone/>
            </a:pPr>
            <a:r>
              <a:rPr lang="en-US" dirty="0"/>
              <a:t>+</a:t>
            </a:r>
          </a:p>
          <a:p>
            <a:pPr marL="0" indent="0">
              <a:buNone/>
            </a:pPr>
            <a:r>
              <a:rPr lang="en-US" dirty="0"/>
              <a:t>Covid 19 Pounds ( component of Metabolic Syndrome)</a:t>
            </a:r>
          </a:p>
          <a:p>
            <a:pPr marL="0" indent="0">
              <a:buNone/>
            </a:pPr>
            <a:r>
              <a:rPr lang="en-US" dirty="0"/>
              <a:t>=</a:t>
            </a:r>
          </a:p>
          <a:p>
            <a:pPr marL="0" indent="0">
              <a:buNone/>
            </a:pPr>
            <a:endParaRPr lang="en-US" dirty="0"/>
          </a:p>
          <a:p>
            <a:pPr marL="0" indent="0">
              <a:buNone/>
            </a:pPr>
            <a:r>
              <a:rPr lang="en-US" dirty="0"/>
              <a:t>Met ALD</a:t>
            </a:r>
          </a:p>
          <a:p>
            <a:pPr marL="0" indent="0">
              <a:buNone/>
            </a:pPr>
            <a:endParaRPr lang="en-US" dirty="0"/>
          </a:p>
        </p:txBody>
      </p:sp>
      <p:sp>
        <p:nvSpPr>
          <p:cNvPr id="4" name="Footer Placeholder 3">
            <a:extLst>
              <a:ext uri="{FF2B5EF4-FFF2-40B4-BE49-F238E27FC236}">
                <a16:creationId xmlns:a16="http://schemas.microsoft.com/office/drawing/2014/main" id="{CBDF6B3C-BBC9-4B03-AC9C-736F5808414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5DB1F3B-56EC-41A2-9F35-80B31AD1FF25}"/>
              </a:ext>
            </a:extLst>
          </p:cNvPr>
          <p:cNvSpPr>
            <a:spLocks noGrp="1"/>
          </p:cNvSpPr>
          <p:nvPr>
            <p:ph type="sldNum" sz="quarter" idx="12"/>
          </p:nvPr>
        </p:nvSpPr>
        <p:spPr/>
        <p:txBody>
          <a:bodyPr/>
          <a:lstStyle/>
          <a:p>
            <a:fld id="{85BFFC95-EC65-3E4A-8605-805ED2E28168}" type="slidenum">
              <a:rPr lang="en-US" smtClean="0"/>
              <a:pPr/>
              <a:t>18</a:t>
            </a:fld>
            <a:endParaRPr lang="en-US" dirty="0"/>
          </a:p>
        </p:txBody>
      </p:sp>
      <p:sp>
        <p:nvSpPr>
          <p:cNvPr id="6" name="Minus Sign 5">
            <a:extLst>
              <a:ext uri="{FF2B5EF4-FFF2-40B4-BE49-F238E27FC236}">
                <a16:creationId xmlns:a16="http://schemas.microsoft.com/office/drawing/2014/main" id="{9BEF0186-A137-47E4-ACF2-4D626BA6D955}"/>
              </a:ext>
            </a:extLst>
          </p:cNvPr>
          <p:cNvSpPr/>
          <p:nvPr/>
        </p:nvSpPr>
        <p:spPr>
          <a:xfrm>
            <a:off x="-1219200" y="5562599"/>
            <a:ext cx="14097000" cy="2133600"/>
          </a:xfrm>
          <a:prstGeom prst="mathMinus">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7" name="Title 2">
            <a:extLst>
              <a:ext uri="{FF2B5EF4-FFF2-40B4-BE49-F238E27FC236}">
                <a16:creationId xmlns:a16="http://schemas.microsoft.com/office/drawing/2014/main" id="{682B9752-1449-A673-C09A-E173DB709D90}"/>
              </a:ext>
            </a:extLst>
          </p:cNvPr>
          <p:cNvSpPr>
            <a:spLocks noGrp="1"/>
          </p:cNvSpPr>
          <p:nvPr>
            <p:ph type="title"/>
          </p:nvPr>
        </p:nvSpPr>
        <p:spPr>
          <a:xfrm>
            <a:off x="243840" y="306388"/>
            <a:ext cx="9144000" cy="1019175"/>
          </a:xfrm>
        </p:spPr>
        <p:txBody>
          <a:bodyPr>
            <a:normAutofit fontScale="90000"/>
          </a:bodyPr>
          <a:lstStyle/>
          <a:p>
            <a:r>
              <a:rPr lang="en-US" b="1" dirty="0"/>
              <a:t>Cocktails and Covid 19 Pounds: The Essential Ingredients for Early Cirrhosis in Women</a:t>
            </a:r>
          </a:p>
        </p:txBody>
      </p:sp>
      <p:pic>
        <p:nvPicPr>
          <p:cNvPr id="8" name="Picture 7" descr="Three orange cocktails">
            <a:extLst>
              <a:ext uri="{FF2B5EF4-FFF2-40B4-BE49-F238E27FC236}">
                <a16:creationId xmlns:a16="http://schemas.microsoft.com/office/drawing/2014/main" id="{91F76482-DDB9-9B37-E0B5-865A43B2C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0600" y="1325563"/>
            <a:ext cx="2604006" cy="1737360"/>
          </a:xfrm>
          <a:prstGeom prst="rect">
            <a:avLst/>
          </a:prstGeom>
        </p:spPr>
      </p:pic>
    </p:spTree>
    <p:extLst>
      <p:ext uri="{BB962C8B-B14F-4D97-AF65-F5344CB8AC3E}">
        <p14:creationId xmlns:p14="http://schemas.microsoft.com/office/powerpoint/2010/main" val="670836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2" name="Rectangle 1081">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38BEE99E-87E9-423C-BB70-555DAFD64E66}"/>
              </a:ext>
            </a:extLst>
          </p:cNvPr>
          <p:cNvSpPr>
            <a:spLocks noGrp="1"/>
          </p:cNvSpPr>
          <p:nvPr>
            <p:ph type="title"/>
          </p:nvPr>
        </p:nvSpPr>
        <p:spPr>
          <a:xfrm>
            <a:off x="908454" y="1360481"/>
            <a:ext cx="4605340" cy="2387600"/>
          </a:xfrm>
        </p:spPr>
        <p:txBody>
          <a:bodyPr vert="horz" lIns="91440" tIns="45720" rIns="91440" bIns="45720" rtlCol="0" anchor="b">
            <a:normAutofit/>
          </a:bodyPr>
          <a:lstStyle/>
          <a:p>
            <a:r>
              <a:rPr lang="en-US" sz="3900">
                <a:solidFill>
                  <a:schemeClr val="bg1"/>
                </a:solidFill>
              </a:rPr>
              <a:t>Everything you want to know about Cirrhosis but were afraid to ask!</a:t>
            </a:r>
          </a:p>
        </p:txBody>
      </p:sp>
      <p:sp>
        <p:nvSpPr>
          <p:cNvPr id="1031" name="Subtitle 3">
            <a:extLst>
              <a:ext uri="{FF2B5EF4-FFF2-40B4-BE49-F238E27FC236}">
                <a16:creationId xmlns:a16="http://schemas.microsoft.com/office/drawing/2014/main" id="{5315311F-66D5-9729-A95D-3FE84AA5FBAF}"/>
              </a:ext>
            </a:extLst>
          </p:cNvPr>
          <p:cNvSpPr>
            <a:spLocks noGrp="1"/>
          </p:cNvSpPr>
          <p:nvPr>
            <p:ph type="body" sz="half" idx="2"/>
          </p:nvPr>
        </p:nvSpPr>
        <p:spPr>
          <a:xfrm>
            <a:off x="908454" y="3840156"/>
            <a:ext cx="4605340" cy="1655762"/>
          </a:xfrm>
        </p:spPr>
        <p:txBody>
          <a:bodyPr vert="horz" lIns="91440" tIns="45720" rIns="91440" bIns="45720" rtlCol="0">
            <a:normAutofit/>
          </a:bodyPr>
          <a:lstStyle/>
          <a:p>
            <a:pPr>
              <a:spcAft>
                <a:spcPts val="600"/>
              </a:spcAft>
            </a:pPr>
            <a:r>
              <a:rPr lang="en-US" sz="2000">
                <a:solidFill>
                  <a:schemeClr val="bg1"/>
                </a:solidFill>
              </a:rPr>
              <a:t>So am going to show you!!</a:t>
            </a:r>
          </a:p>
        </p:txBody>
      </p:sp>
      <p:pic>
        <p:nvPicPr>
          <p:cNvPr id="7" name="Picture 2">
            <a:extLst>
              <a:ext uri="{FF2B5EF4-FFF2-40B4-BE49-F238E27FC236}">
                <a16:creationId xmlns:a16="http://schemas.microsoft.com/office/drawing/2014/main" id="{908AFECE-236B-30D2-2301-730C6727A603}"/>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l="404"/>
          <a:stretch/>
        </p:blipFill>
        <p:spPr bwMode="auto">
          <a:xfrm>
            <a:off x="7115177" y="115193"/>
            <a:ext cx="4950618" cy="6627614"/>
          </a:xfrm>
          <a:prstGeom prst="rect">
            <a:avLst/>
          </a:prstGeom>
          <a:solidFill>
            <a:srgbClr val="FFFFFF"/>
          </a:solidFill>
          <a:extLst>
            <a:ext uri="{91240B29-F687-4F45-9708-019B960494DF}">
              <a14:hiddenLine xmlns:a14="http://schemas.microsoft.com/office/drawing/2010/main" w="9525">
                <a:solidFill>
                  <a:srgbClr val="000000"/>
                </a:solidFill>
                <a:miter lim="800000"/>
                <a:headEnd/>
                <a:tailEnd/>
              </a14:hiddenLine>
            </a:ext>
          </a:extLst>
        </p:spPr>
      </p:pic>
      <p:cxnSp>
        <p:nvCxnSpPr>
          <p:cNvPr id="1084" name="Straight Connector 1083">
            <a:extLst>
              <a:ext uri="{FF2B5EF4-FFF2-40B4-BE49-F238E27FC236}">
                <a16:creationId xmlns:a16="http://schemas.microsoft.com/office/drawing/2014/main" id="{AC65C03C-3F17-45DC-A1B9-35ACA43397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15176" y="115193"/>
            <a:ext cx="0" cy="6627614"/>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116" name="Rectangle 1115">
            <a:extLst>
              <a:ext uri="{FF2B5EF4-FFF2-40B4-BE49-F238E27FC236}">
                <a16:creationId xmlns:a16="http://schemas.microsoft.com/office/drawing/2014/main" id="{A4A161CC-6DC5-4863-B213-94529D6E06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6206" y="115193"/>
            <a:ext cx="11939588"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lide Number Placeholder 3" hidden="1">
            <a:extLst>
              <a:ext uri="{FF2B5EF4-FFF2-40B4-BE49-F238E27FC236}">
                <a16:creationId xmlns:a16="http://schemas.microsoft.com/office/drawing/2014/main" id="{AAD10858-5669-8640-E979-D0A5A9AFF6FF}"/>
              </a:ext>
            </a:extLst>
          </p:cNvPr>
          <p:cNvSpPr>
            <a:spLocks noGrp="1"/>
          </p:cNvSpPr>
          <p:nvPr>
            <p:ph type="sldNum" sz="quarter" idx="4294967295"/>
          </p:nvPr>
        </p:nvSpPr>
        <p:spPr>
          <a:xfrm>
            <a:off x="11414762" y="6472512"/>
            <a:ext cx="287008" cy="182562"/>
          </a:xfrm>
        </p:spPr>
        <p:txBody>
          <a:bodyPr/>
          <a:lstStyle/>
          <a:p>
            <a:pPr>
              <a:spcAft>
                <a:spcPts val="600"/>
              </a:spcAft>
            </a:pPr>
            <a:fld id="{5E4D2043-7E31-4A53-BD33-72A88E682172}" type="slidenum">
              <a:rPr lang="en-US" smtClean="0"/>
              <a:pPr>
                <a:spcAft>
                  <a:spcPts val="600"/>
                </a:spcAft>
              </a:pPr>
              <a:t>19</a:t>
            </a:fld>
            <a:endParaRPr lang="en-US"/>
          </a:p>
        </p:txBody>
      </p:sp>
    </p:spTree>
    <p:extLst>
      <p:ext uri="{BB962C8B-B14F-4D97-AF65-F5344CB8AC3E}">
        <p14:creationId xmlns:p14="http://schemas.microsoft.com/office/powerpoint/2010/main" val="646010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11414762" y="6472512"/>
            <a:ext cx="287008" cy="182562"/>
          </a:xfrm>
        </p:spPr>
        <p:txBody>
          <a:bodyPr/>
          <a:lstStyle/>
          <a:p>
            <a:fld id="{5E4D2043-7E31-4A53-BD33-72A88E682172}" type="slidenum">
              <a:rPr lang="en-US" smtClean="0"/>
              <a:pPr/>
              <a:t>2</a:t>
            </a:fld>
            <a:endParaRPr lang="en-US" dirty="0"/>
          </a:p>
        </p:txBody>
      </p:sp>
      <p:sp>
        <p:nvSpPr>
          <p:cNvPr id="3" name="Title 2"/>
          <p:cNvSpPr>
            <a:spLocks noGrp="1"/>
          </p:cNvSpPr>
          <p:nvPr>
            <p:ph type="title"/>
          </p:nvPr>
        </p:nvSpPr>
        <p:spPr>
          <a:xfrm>
            <a:off x="325455" y="395919"/>
            <a:ext cx="2921178" cy="692647"/>
          </a:xfrm>
        </p:spPr>
        <p:txBody>
          <a:bodyPr>
            <a:normAutofit fontScale="90000"/>
          </a:bodyPr>
          <a:lstStyle/>
          <a:p>
            <a:r>
              <a:rPr lang="en-US" dirty="0"/>
              <a:t>Objectives</a:t>
            </a:r>
          </a:p>
        </p:txBody>
      </p:sp>
      <p:sp>
        <p:nvSpPr>
          <p:cNvPr id="6" name="TextBox 5">
            <a:extLst>
              <a:ext uri="{FF2B5EF4-FFF2-40B4-BE49-F238E27FC236}">
                <a16:creationId xmlns:a16="http://schemas.microsoft.com/office/drawing/2014/main" id="{BE5CDD88-7B9B-4722-BC5E-9B856CAA2396}"/>
              </a:ext>
            </a:extLst>
          </p:cNvPr>
          <p:cNvSpPr txBox="1"/>
          <p:nvPr/>
        </p:nvSpPr>
        <p:spPr>
          <a:xfrm>
            <a:off x="2030448" y="2151277"/>
            <a:ext cx="7904803" cy="450379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830"/>
              </a:spcBef>
              <a:spcAft>
                <a:spcPts val="830"/>
              </a:spcAft>
              <a:buClrTx/>
              <a:buSzPts val="1000"/>
              <a:buFont typeface="Arial" panose="020B0604020202020204" pitchFamily="34" charset="0"/>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Trends on Metabolic associated steatotic </a:t>
            </a:r>
            <a:r>
              <a:rPr lang="en-US" dirty="0">
                <a:solidFill>
                  <a:srgbClr val="000000"/>
                </a:solidFill>
                <a:latin typeface="Times New Roman" panose="02020603050405020304" pitchFamily="18" charset="0"/>
                <a:ea typeface="Times New Roman" panose="02020603050405020304" pitchFamily="18" charset="0"/>
              </a:rPr>
              <a:t>Liver disease (MASLD) and Alcoholic Liver disease (ALD)</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lang="en-US" dirty="0">
                <a:solidFill>
                  <a:srgbClr val="000000"/>
                </a:solidFill>
                <a:latin typeface="Times New Roman" panose="02020603050405020304" pitchFamily="18" charset="0"/>
                <a:ea typeface="Calibri" panose="020F0502020204030204" pitchFamily="34" charset="0"/>
              </a:rPr>
              <a:t>Cocktails and Covid 19 pounds:  Ingredients for Early Cirrhosis in Women</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lang="en-US" dirty="0">
                <a:solidFill>
                  <a:srgbClr val="000000"/>
                </a:solidFill>
                <a:latin typeface="Times New Roman" panose="02020603050405020304" pitchFamily="18" charset="0"/>
                <a:ea typeface="Calibri" panose="020F0502020204030204" pitchFamily="34" charset="0"/>
              </a:rPr>
              <a:t>Show and Tell: Bedside hospital rounds examining the sequelae of cirrhosis</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lang="en-US" dirty="0">
                <a:solidFill>
                  <a:srgbClr val="000000"/>
                </a:solidFill>
                <a:latin typeface="Times New Roman" panose="02020603050405020304" pitchFamily="18" charset="0"/>
                <a:ea typeface="Calibri" panose="020F0502020204030204" pitchFamily="34" charset="0"/>
              </a:rPr>
              <a:t>Red Flags for high suspect for Cirrhosis via laboratory and imaging</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An Early Claim</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lang="en-US" dirty="0">
                <a:solidFill>
                  <a:srgbClr val="000000"/>
                </a:solidFill>
                <a:latin typeface="Times New Roman" panose="02020603050405020304" pitchFamily="18" charset="0"/>
                <a:ea typeface="Times New Roman" panose="02020603050405020304" pitchFamily="18" charset="0"/>
              </a:rPr>
              <a:t>How hepatologists evaluate and determine treatment for MASLD</a:t>
            </a: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r>
              <a:rPr lang="en-US" dirty="0">
                <a:solidFill>
                  <a:srgbClr val="000000"/>
                </a:solidFill>
                <a:latin typeface="Times New Roman" panose="02020603050405020304" pitchFamily="18" charset="0"/>
                <a:ea typeface="Calibri" panose="020F0502020204030204" pitchFamily="34" charset="0"/>
              </a:rPr>
              <a:t>One</a:t>
            </a: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rPr>
              <a:t> Antidote</a:t>
            </a:r>
          </a:p>
          <a:p>
            <a:pPr marL="342900" marR="0" lvl="0" indent="-342900" algn="l" defTabSz="914400" rtl="0" eaLnBrk="1" fontAlgn="auto" latinLnBrk="0" hangingPunct="1">
              <a:lnSpc>
                <a:spcPct val="100000"/>
              </a:lnSpc>
              <a:spcBef>
                <a:spcPts val="830"/>
              </a:spcBef>
              <a:spcAft>
                <a:spcPts val="830"/>
              </a:spcAft>
              <a:buClrTx/>
              <a:buSzPts val="1000"/>
              <a:buFont typeface="Symbol" panose="05050102010706020507" pitchFamily="18" charset="2"/>
              <a:buChar char=""/>
              <a:tabLst>
                <a:tab pos="457200" algn="l"/>
              </a:tabLst>
              <a:defRPr/>
            </a:pPr>
            <a:endPar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cs typeface="+mn-cs"/>
            </a:endParaRPr>
          </a:p>
          <a:p>
            <a:pPr marL="285750" marR="0" lvl="0" indent="-285750">
              <a:spcBef>
                <a:spcPts val="830"/>
              </a:spcBef>
              <a:spcAft>
                <a:spcPts val="830"/>
              </a:spcAft>
              <a:buSzPts val="1000"/>
              <a:buFont typeface="Arial" panose="020B0604020202020204" pitchFamily="34" charset="0"/>
              <a:buChar char="•"/>
              <a:tabLst>
                <a:tab pos="457200" algn="l"/>
              </a:tabLst>
            </a:pPr>
            <a:endParaRPr lang="en-US" sz="1800" dirty="0">
              <a:solidFill>
                <a:srgbClr val="000000"/>
              </a:solidFill>
              <a:effectLst/>
              <a:latin typeface="Times New Roman" panose="02020603050405020304" pitchFamily="18" charset="0"/>
              <a:ea typeface="Calibri" panose="020F0502020204030204" pitchFamily="34" charset="0"/>
            </a:endParaRPr>
          </a:p>
        </p:txBody>
      </p:sp>
      <p:sp>
        <p:nvSpPr>
          <p:cNvPr id="5" name="TextBox 4">
            <a:extLst>
              <a:ext uri="{FF2B5EF4-FFF2-40B4-BE49-F238E27FC236}">
                <a16:creationId xmlns:a16="http://schemas.microsoft.com/office/drawing/2014/main" id="{EE3FF18B-F109-69A3-9097-A9482C2FC3E5}"/>
              </a:ext>
            </a:extLst>
          </p:cNvPr>
          <p:cNvSpPr txBox="1"/>
          <p:nvPr/>
        </p:nvSpPr>
        <p:spPr>
          <a:xfrm>
            <a:off x="2998670" y="202926"/>
            <a:ext cx="8665028" cy="1200329"/>
          </a:xfrm>
          <a:prstGeom prst="rect">
            <a:avLst/>
          </a:prstGeom>
          <a:noFill/>
        </p:spPr>
        <p:txBody>
          <a:bodyPr wrap="square">
            <a:spAutoFit/>
          </a:bodyPr>
          <a:lstStyle/>
          <a:p>
            <a:r>
              <a:rPr lang="en-US" i="1" dirty="0"/>
              <a:t>Discerning </a:t>
            </a:r>
            <a:r>
              <a:rPr lang="en-US" b="1" i="1" dirty="0"/>
              <a:t>advanced liver fibrosis </a:t>
            </a:r>
            <a:r>
              <a:rPr lang="en-US" i="1" dirty="0"/>
              <a:t>can be </a:t>
            </a:r>
            <a:r>
              <a:rPr lang="en-US" b="1" i="1" dirty="0"/>
              <a:t>challenging</a:t>
            </a:r>
            <a:r>
              <a:rPr lang="en-US" i="1" dirty="0"/>
              <a:t> and due to </a:t>
            </a:r>
            <a:r>
              <a:rPr lang="en-US" b="1" i="1" dirty="0"/>
              <a:t>increasing prevalence </a:t>
            </a:r>
            <a:r>
              <a:rPr lang="en-US" i="1" dirty="0"/>
              <a:t>of </a:t>
            </a:r>
            <a:r>
              <a:rPr lang="en-US" b="1" i="1" dirty="0"/>
              <a:t>MASLD</a:t>
            </a:r>
            <a:r>
              <a:rPr lang="en-US" i="1" dirty="0"/>
              <a:t> along with </a:t>
            </a:r>
            <a:r>
              <a:rPr lang="en-US" b="1" i="1" dirty="0"/>
              <a:t>increased trends </a:t>
            </a:r>
            <a:r>
              <a:rPr lang="en-US" i="1" dirty="0"/>
              <a:t>on </a:t>
            </a:r>
            <a:r>
              <a:rPr lang="en-US" b="1" i="1" dirty="0"/>
              <a:t>alcohol </a:t>
            </a:r>
            <a:r>
              <a:rPr lang="en-US" i="1" dirty="0"/>
              <a:t>use, we should expect </a:t>
            </a:r>
            <a:r>
              <a:rPr lang="en-US" b="1" i="1" dirty="0"/>
              <a:t>early claims</a:t>
            </a:r>
            <a:r>
              <a:rPr lang="en-US" i="1" dirty="0"/>
              <a:t>.   In this session, we will explore the </a:t>
            </a:r>
            <a:r>
              <a:rPr lang="en-US" i="1" dirty="0">
                <a:solidFill>
                  <a:srgbClr val="FF0000"/>
                </a:solidFill>
              </a:rPr>
              <a:t>red flags </a:t>
            </a:r>
            <a:r>
              <a:rPr lang="en-US" i="1" dirty="0"/>
              <a:t>at time of underwriting that should prompt high suspect for advanced liver fibrosis and thereby protect your business from early claims. </a:t>
            </a:r>
            <a:endParaRPr lang="en-GB" i="1" dirty="0"/>
          </a:p>
        </p:txBody>
      </p:sp>
    </p:spTree>
    <p:custDataLst>
      <p:tags r:id="rId1"/>
    </p:custDataLst>
    <p:extLst>
      <p:ext uri="{BB962C8B-B14F-4D97-AF65-F5344CB8AC3E}">
        <p14:creationId xmlns:p14="http://schemas.microsoft.com/office/powerpoint/2010/main" val="31700652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E9FE2A-3B0F-4ECC-A100-6AB5FEC21E1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4" b="7706"/>
          <a:stretch/>
        </p:blipFill>
        <p:spPr>
          <a:xfrm>
            <a:off x="-1" y="68262"/>
            <a:ext cx="12192001" cy="6942138"/>
          </a:xfrm>
          <a:prstGeom prst="rect">
            <a:avLst/>
          </a:prstGeom>
        </p:spPr>
      </p:pic>
      <p:sp>
        <p:nvSpPr>
          <p:cNvPr id="6" name="Subtitle 3">
            <a:extLst>
              <a:ext uri="{FF2B5EF4-FFF2-40B4-BE49-F238E27FC236}">
                <a16:creationId xmlns:a16="http://schemas.microsoft.com/office/drawing/2014/main" id="{C0A0D06A-754C-4547-8186-ACE56F40C2F3}"/>
              </a:ext>
            </a:extLst>
          </p:cNvPr>
          <p:cNvSpPr txBox="1">
            <a:spLocks/>
          </p:cNvSpPr>
          <p:nvPr/>
        </p:nvSpPr>
        <p:spPr bwMode="black">
          <a:xfrm>
            <a:off x="-1" y="-7566"/>
            <a:ext cx="7467600" cy="1146040"/>
          </a:xfrm>
          <a:prstGeom prst="rect">
            <a:avLst/>
          </a:prstGeom>
          <a:solidFill>
            <a:srgbClr val="008895"/>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61937" lvl="1" indent="0">
              <a:spcBef>
                <a:spcPts val="0"/>
              </a:spcBef>
              <a:buNone/>
              <a:defRPr/>
            </a:pPr>
            <a:r>
              <a:rPr lang="en-US" sz="3600" dirty="0">
                <a:solidFill>
                  <a:prstClr val="white"/>
                </a:solidFill>
                <a:latin typeface="SwissReSans Light" panose="020B0504020202020204" pitchFamily="34" charset="0"/>
              </a:rPr>
              <a:t>Liver Cirrhosis: Complications</a:t>
            </a:r>
            <a:endParaRPr kumimoji="0" lang="en-US" sz="28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grpSp>
        <p:nvGrpSpPr>
          <p:cNvPr id="28" name="Group 27">
            <a:extLst>
              <a:ext uri="{FF2B5EF4-FFF2-40B4-BE49-F238E27FC236}">
                <a16:creationId xmlns:a16="http://schemas.microsoft.com/office/drawing/2014/main" id="{7CAAAD86-9DF0-4402-B424-A1890713D80C}"/>
              </a:ext>
            </a:extLst>
          </p:cNvPr>
          <p:cNvGrpSpPr/>
          <p:nvPr/>
        </p:nvGrpSpPr>
        <p:grpSpPr>
          <a:xfrm>
            <a:off x="470242" y="2705100"/>
            <a:ext cx="1371600" cy="1371600"/>
            <a:chOff x="470242" y="1750689"/>
            <a:chExt cx="1371600" cy="1371600"/>
          </a:xfrm>
        </p:grpSpPr>
        <p:sp>
          <p:nvSpPr>
            <p:cNvPr id="9" name="Oval 8">
              <a:extLst>
                <a:ext uri="{FF2B5EF4-FFF2-40B4-BE49-F238E27FC236}">
                  <a16:creationId xmlns:a16="http://schemas.microsoft.com/office/drawing/2014/main" id="{3BA5347D-9A9B-4AA7-B810-5DD560CC5C61}"/>
                </a:ext>
              </a:extLst>
            </p:cNvPr>
            <p:cNvSpPr/>
            <p:nvPr/>
          </p:nvSpPr>
          <p:spPr>
            <a:xfrm>
              <a:off x="470242" y="1750689"/>
              <a:ext cx="1371600" cy="1371600"/>
            </a:xfrm>
            <a:prstGeom prst="ellipse">
              <a:avLst/>
            </a:prstGeom>
            <a:solidFill>
              <a:srgbClr val="008895">
                <a:alpha val="74000"/>
              </a:srgbClr>
            </a:solidFill>
            <a:ln w="28575">
              <a:solidFill>
                <a:srgbClr val="0F4DB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SwissReSans"/>
                <a:ea typeface="+mn-ea"/>
                <a:cs typeface="+mn-cs"/>
              </a:endParaRPr>
            </a:p>
          </p:txBody>
        </p:sp>
        <p:sp>
          <p:nvSpPr>
            <p:cNvPr id="10" name="TextBox 9">
              <a:extLst>
                <a:ext uri="{FF2B5EF4-FFF2-40B4-BE49-F238E27FC236}">
                  <a16:creationId xmlns:a16="http://schemas.microsoft.com/office/drawing/2014/main" id="{97ED989E-A716-4D68-B259-1EE242113E82}"/>
                </a:ext>
              </a:extLst>
            </p:cNvPr>
            <p:cNvSpPr txBox="1"/>
            <p:nvPr/>
          </p:nvSpPr>
          <p:spPr>
            <a:xfrm>
              <a:off x="561831" y="2205657"/>
              <a:ext cx="1188422" cy="523220"/>
            </a:xfrm>
            <a:prstGeom prst="rect">
              <a:avLst/>
            </a:prstGeom>
            <a:noFill/>
          </p:spPr>
          <p:txBody>
            <a:bodyPr wrap="square" rtlCol="0">
              <a:spAutoFit/>
            </a:bodyPr>
            <a:lstStyle/>
            <a:p>
              <a:pPr lvl="0" algn="ctr">
                <a:defRPr/>
              </a:pPr>
              <a:r>
                <a:rPr lang="en-GB" sz="1400" dirty="0">
                  <a:solidFill>
                    <a:prstClr val="white"/>
                  </a:solidFill>
                </a:rPr>
                <a:t>Variceal hemorrhage</a:t>
              </a:r>
              <a:endParaRPr kumimoji="0" lang="en-GB" sz="1400" b="0" i="0" u="none" strike="noStrike" kern="1200" cap="none" spc="0" normalizeH="0" baseline="0" noProof="0" dirty="0">
                <a:ln>
                  <a:noFill/>
                </a:ln>
                <a:solidFill>
                  <a:prstClr val="white"/>
                </a:solidFill>
                <a:effectLst/>
                <a:uLnTx/>
                <a:uFillTx/>
                <a:latin typeface="SwissReSans"/>
                <a:ea typeface="+mn-ea"/>
                <a:cs typeface="+mn-cs"/>
              </a:endParaRPr>
            </a:p>
          </p:txBody>
        </p:sp>
      </p:grpSp>
      <p:grpSp>
        <p:nvGrpSpPr>
          <p:cNvPr id="31" name="Group 30">
            <a:extLst>
              <a:ext uri="{FF2B5EF4-FFF2-40B4-BE49-F238E27FC236}">
                <a16:creationId xmlns:a16="http://schemas.microsoft.com/office/drawing/2014/main" id="{A9EAF43E-300E-4D32-B200-A8D57AA8EC36}"/>
              </a:ext>
            </a:extLst>
          </p:cNvPr>
          <p:cNvGrpSpPr/>
          <p:nvPr/>
        </p:nvGrpSpPr>
        <p:grpSpPr>
          <a:xfrm>
            <a:off x="5405981" y="1773726"/>
            <a:ext cx="1572887" cy="1371600"/>
            <a:chOff x="5566673" y="2705100"/>
            <a:chExt cx="1371600" cy="1371600"/>
          </a:xfrm>
        </p:grpSpPr>
        <p:sp>
          <p:nvSpPr>
            <p:cNvPr id="11" name="Oval 10">
              <a:extLst>
                <a:ext uri="{FF2B5EF4-FFF2-40B4-BE49-F238E27FC236}">
                  <a16:creationId xmlns:a16="http://schemas.microsoft.com/office/drawing/2014/main" id="{8E78928D-B7AA-4B55-9A9D-C1CED985C7F8}"/>
                </a:ext>
              </a:extLst>
            </p:cNvPr>
            <p:cNvSpPr/>
            <p:nvPr/>
          </p:nvSpPr>
          <p:spPr>
            <a:xfrm>
              <a:off x="5566673" y="2705100"/>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2" name="TextBox 11">
              <a:extLst>
                <a:ext uri="{FF2B5EF4-FFF2-40B4-BE49-F238E27FC236}">
                  <a16:creationId xmlns:a16="http://schemas.microsoft.com/office/drawing/2014/main" id="{795086CE-ECEE-4F82-BF76-65A5498E9410}"/>
                </a:ext>
              </a:extLst>
            </p:cNvPr>
            <p:cNvSpPr txBox="1"/>
            <p:nvPr/>
          </p:nvSpPr>
          <p:spPr>
            <a:xfrm>
              <a:off x="5612468" y="3160068"/>
              <a:ext cx="1280011" cy="738664"/>
            </a:xfrm>
            <a:prstGeom prst="rect">
              <a:avLst/>
            </a:prstGeom>
            <a:noFill/>
          </p:spPr>
          <p:txBody>
            <a:bodyPr wrap="square" rtlCol="0">
              <a:spAutoFit/>
            </a:bodyPr>
            <a:lstStyle/>
            <a:p>
              <a:pPr lvl="0" algn="ctr">
                <a:defRPr/>
              </a:pPr>
              <a:r>
                <a:rPr lang="en-GB" sz="1400" kern="0" dirty="0">
                  <a:solidFill>
                    <a:prstClr val="white"/>
                  </a:solidFill>
                </a:rPr>
                <a:t>Hepatic encephalopathy</a:t>
              </a:r>
              <a:endParaRPr kumimoji="0" lang="en-GB" sz="1400" b="0" i="0" u="none" strike="noStrike" kern="0" cap="none" spc="0" normalizeH="0" baseline="0" noProof="0" dirty="0">
                <a:ln>
                  <a:noFill/>
                </a:ln>
                <a:solidFill>
                  <a:prstClr val="white"/>
                </a:solidFill>
                <a:effectLst/>
                <a:uLnTx/>
                <a:uFillTx/>
              </a:endParaRPr>
            </a:p>
          </p:txBody>
        </p:sp>
      </p:grpSp>
      <p:grpSp>
        <p:nvGrpSpPr>
          <p:cNvPr id="30" name="Group 29">
            <a:extLst>
              <a:ext uri="{FF2B5EF4-FFF2-40B4-BE49-F238E27FC236}">
                <a16:creationId xmlns:a16="http://schemas.microsoft.com/office/drawing/2014/main" id="{D860D2E1-6397-4ADD-AC2A-B9E5966096D2}"/>
              </a:ext>
            </a:extLst>
          </p:cNvPr>
          <p:cNvGrpSpPr/>
          <p:nvPr/>
        </p:nvGrpSpPr>
        <p:grpSpPr>
          <a:xfrm>
            <a:off x="3742495" y="2705100"/>
            <a:ext cx="1470636" cy="1371600"/>
            <a:chOff x="3703988" y="1773726"/>
            <a:chExt cx="1371600" cy="1371600"/>
          </a:xfrm>
        </p:grpSpPr>
        <p:sp>
          <p:nvSpPr>
            <p:cNvPr id="13" name="Oval 12">
              <a:extLst>
                <a:ext uri="{FF2B5EF4-FFF2-40B4-BE49-F238E27FC236}">
                  <a16:creationId xmlns:a16="http://schemas.microsoft.com/office/drawing/2014/main" id="{C1C6AEFB-0EB0-43C9-954D-24EADC0021D0}"/>
                </a:ext>
              </a:extLst>
            </p:cNvPr>
            <p:cNvSpPr/>
            <p:nvPr/>
          </p:nvSpPr>
          <p:spPr>
            <a:xfrm>
              <a:off x="3703988" y="1773726"/>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4" name="TextBox 13">
              <a:extLst>
                <a:ext uri="{FF2B5EF4-FFF2-40B4-BE49-F238E27FC236}">
                  <a16:creationId xmlns:a16="http://schemas.microsoft.com/office/drawing/2014/main" id="{F984E727-FB20-4205-A62E-AC56D576C618}"/>
                </a:ext>
              </a:extLst>
            </p:cNvPr>
            <p:cNvSpPr txBox="1"/>
            <p:nvPr/>
          </p:nvSpPr>
          <p:spPr>
            <a:xfrm>
              <a:off x="3795577" y="2136361"/>
              <a:ext cx="1188422" cy="738664"/>
            </a:xfrm>
            <a:prstGeom prst="rect">
              <a:avLst/>
            </a:prstGeom>
            <a:noFill/>
          </p:spPr>
          <p:txBody>
            <a:bodyPr wrap="square" rtlCol="0">
              <a:spAutoFit/>
            </a:bodyPr>
            <a:lstStyle/>
            <a:p>
              <a:pPr lvl="0" algn="ctr">
                <a:defRPr/>
              </a:pPr>
              <a:r>
                <a:rPr lang="en-GB" sz="1400" kern="0" dirty="0">
                  <a:solidFill>
                    <a:prstClr val="white"/>
                  </a:solidFill>
                </a:rPr>
                <a:t>Spontaneous bacterial peritonitis</a:t>
              </a:r>
              <a:endParaRPr kumimoji="0" lang="en-GB" sz="1400" b="0" i="0" u="none" strike="noStrike" kern="0" cap="none" spc="0" normalizeH="0" baseline="0" noProof="0" dirty="0">
                <a:ln>
                  <a:noFill/>
                </a:ln>
                <a:solidFill>
                  <a:prstClr val="white"/>
                </a:solidFill>
                <a:effectLst/>
                <a:uLnTx/>
                <a:uFillTx/>
              </a:endParaRPr>
            </a:p>
          </p:txBody>
        </p:sp>
      </p:grpSp>
      <p:grpSp>
        <p:nvGrpSpPr>
          <p:cNvPr id="33" name="Group 32">
            <a:extLst>
              <a:ext uri="{FF2B5EF4-FFF2-40B4-BE49-F238E27FC236}">
                <a16:creationId xmlns:a16="http://schemas.microsoft.com/office/drawing/2014/main" id="{FA184F73-D615-4CB6-A491-4848C7F4259A}"/>
              </a:ext>
            </a:extLst>
          </p:cNvPr>
          <p:cNvGrpSpPr/>
          <p:nvPr/>
        </p:nvGrpSpPr>
        <p:grpSpPr>
          <a:xfrm>
            <a:off x="8701885" y="1773726"/>
            <a:ext cx="1371600" cy="1371600"/>
            <a:chOff x="8793474" y="2705100"/>
            <a:chExt cx="1371600" cy="1371600"/>
          </a:xfrm>
        </p:grpSpPr>
        <p:sp>
          <p:nvSpPr>
            <p:cNvPr id="15" name="Oval 14">
              <a:extLst>
                <a:ext uri="{FF2B5EF4-FFF2-40B4-BE49-F238E27FC236}">
                  <a16:creationId xmlns:a16="http://schemas.microsoft.com/office/drawing/2014/main" id="{12920EE0-D2AB-4546-841C-340FC86EEAB8}"/>
                </a:ext>
              </a:extLst>
            </p:cNvPr>
            <p:cNvSpPr/>
            <p:nvPr/>
          </p:nvSpPr>
          <p:spPr>
            <a:xfrm>
              <a:off x="8793474" y="2705100"/>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6" name="TextBox 15">
              <a:extLst>
                <a:ext uri="{FF2B5EF4-FFF2-40B4-BE49-F238E27FC236}">
                  <a16:creationId xmlns:a16="http://schemas.microsoft.com/office/drawing/2014/main" id="{FFF5305C-1639-4254-AC87-B5F88F72E658}"/>
                </a:ext>
              </a:extLst>
            </p:cNvPr>
            <p:cNvSpPr txBox="1"/>
            <p:nvPr/>
          </p:nvSpPr>
          <p:spPr>
            <a:xfrm>
              <a:off x="8885063" y="3160068"/>
              <a:ext cx="1188422" cy="523220"/>
            </a:xfrm>
            <a:prstGeom prst="rect">
              <a:avLst/>
            </a:prstGeom>
            <a:noFill/>
          </p:spPr>
          <p:txBody>
            <a:bodyPr wrap="square" rtlCol="0">
              <a:spAutoFit/>
            </a:bodyPr>
            <a:lstStyle/>
            <a:p>
              <a:pPr lvl="0" algn="ctr">
                <a:defRPr/>
              </a:pPr>
              <a:r>
                <a:rPr lang="en-GB" sz="1400" kern="0" dirty="0">
                  <a:solidFill>
                    <a:prstClr val="white"/>
                  </a:solidFill>
                </a:rPr>
                <a:t>Hepatorenal syndrome</a:t>
              </a:r>
              <a:endParaRPr kumimoji="0" lang="en-GB" sz="1400" b="0" i="0" u="none" strike="noStrike" kern="0" cap="none" spc="0" normalizeH="0" baseline="0" noProof="0" dirty="0">
                <a:ln>
                  <a:noFill/>
                </a:ln>
                <a:solidFill>
                  <a:prstClr val="white"/>
                </a:solidFill>
                <a:effectLst/>
                <a:uLnTx/>
                <a:uFillTx/>
              </a:endParaRPr>
            </a:p>
          </p:txBody>
        </p:sp>
      </p:grpSp>
      <p:grpSp>
        <p:nvGrpSpPr>
          <p:cNvPr id="32" name="Group 31">
            <a:extLst>
              <a:ext uri="{FF2B5EF4-FFF2-40B4-BE49-F238E27FC236}">
                <a16:creationId xmlns:a16="http://schemas.microsoft.com/office/drawing/2014/main" id="{F9FF5EFD-13FF-4A1B-ABCD-4968E7AD4363}"/>
              </a:ext>
            </a:extLst>
          </p:cNvPr>
          <p:cNvGrpSpPr/>
          <p:nvPr/>
        </p:nvGrpSpPr>
        <p:grpSpPr>
          <a:xfrm>
            <a:off x="7014748" y="2705100"/>
            <a:ext cx="1603958" cy="1371600"/>
            <a:chOff x="7337769" y="1664938"/>
            <a:chExt cx="1371600" cy="1371600"/>
          </a:xfrm>
        </p:grpSpPr>
        <p:sp>
          <p:nvSpPr>
            <p:cNvPr id="17" name="Oval 16">
              <a:extLst>
                <a:ext uri="{FF2B5EF4-FFF2-40B4-BE49-F238E27FC236}">
                  <a16:creationId xmlns:a16="http://schemas.microsoft.com/office/drawing/2014/main" id="{7373EEF6-14B4-4904-8FA1-216AC67CA234}"/>
                </a:ext>
              </a:extLst>
            </p:cNvPr>
            <p:cNvSpPr/>
            <p:nvPr/>
          </p:nvSpPr>
          <p:spPr>
            <a:xfrm>
              <a:off x="7337769" y="1664938"/>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18" name="TextBox 17">
              <a:extLst>
                <a:ext uri="{FF2B5EF4-FFF2-40B4-BE49-F238E27FC236}">
                  <a16:creationId xmlns:a16="http://schemas.microsoft.com/office/drawing/2014/main" id="{07D549BE-5488-4055-9365-E0BF6C86707A}"/>
                </a:ext>
              </a:extLst>
            </p:cNvPr>
            <p:cNvSpPr txBox="1"/>
            <p:nvPr/>
          </p:nvSpPr>
          <p:spPr>
            <a:xfrm>
              <a:off x="7429358" y="2119906"/>
              <a:ext cx="1188422" cy="738664"/>
            </a:xfrm>
            <a:prstGeom prst="rect">
              <a:avLst/>
            </a:prstGeom>
            <a:noFill/>
          </p:spPr>
          <p:txBody>
            <a:bodyPr wrap="square" rtlCol="0">
              <a:spAutoFit/>
            </a:bodyPr>
            <a:lstStyle/>
            <a:p>
              <a:pPr lvl="0" algn="ctr">
                <a:defRPr/>
              </a:pPr>
              <a:r>
                <a:rPr lang="en-GB" sz="1400" kern="0" dirty="0">
                  <a:solidFill>
                    <a:prstClr val="white"/>
                  </a:solidFill>
                </a:rPr>
                <a:t>Hepatocellular carcinoma</a:t>
              </a:r>
              <a:endParaRPr kumimoji="0" lang="en-GB" sz="1400" b="0" i="0" u="none" strike="noStrike" kern="0" cap="none" spc="0" normalizeH="0" baseline="0" noProof="0" dirty="0">
                <a:ln>
                  <a:noFill/>
                </a:ln>
                <a:solidFill>
                  <a:prstClr val="white"/>
                </a:solidFill>
                <a:effectLst/>
                <a:uLnTx/>
                <a:uFillTx/>
              </a:endParaRPr>
            </a:p>
          </p:txBody>
        </p:sp>
      </p:grpSp>
      <p:grpSp>
        <p:nvGrpSpPr>
          <p:cNvPr id="34" name="Group 33">
            <a:extLst>
              <a:ext uri="{FF2B5EF4-FFF2-40B4-BE49-F238E27FC236}">
                <a16:creationId xmlns:a16="http://schemas.microsoft.com/office/drawing/2014/main" id="{025E50AF-2FBF-4193-9C05-C16ED7C097EE}"/>
              </a:ext>
            </a:extLst>
          </p:cNvPr>
          <p:cNvGrpSpPr/>
          <p:nvPr/>
        </p:nvGrpSpPr>
        <p:grpSpPr>
          <a:xfrm>
            <a:off x="10228964" y="2843600"/>
            <a:ext cx="1807558" cy="1371600"/>
            <a:chOff x="10306587" y="1611165"/>
            <a:chExt cx="1485842" cy="1371600"/>
          </a:xfrm>
        </p:grpSpPr>
        <p:sp>
          <p:nvSpPr>
            <p:cNvPr id="19" name="Oval 18">
              <a:extLst>
                <a:ext uri="{FF2B5EF4-FFF2-40B4-BE49-F238E27FC236}">
                  <a16:creationId xmlns:a16="http://schemas.microsoft.com/office/drawing/2014/main" id="{D9A1D509-0F0E-4A85-ACE9-5E7CF6784670}"/>
                </a:ext>
              </a:extLst>
            </p:cNvPr>
            <p:cNvSpPr/>
            <p:nvPr/>
          </p:nvSpPr>
          <p:spPr>
            <a:xfrm>
              <a:off x="10366107" y="1611165"/>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20" name="TextBox 19">
              <a:extLst>
                <a:ext uri="{FF2B5EF4-FFF2-40B4-BE49-F238E27FC236}">
                  <a16:creationId xmlns:a16="http://schemas.microsoft.com/office/drawing/2014/main" id="{978F628A-3292-4EBC-91DD-884D1A10DEC3}"/>
                </a:ext>
              </a:extLst>
            </p:cNvPr>
            <p:cNvSpPr txBox="1"/>
            <p:nvPr/>
          </p:nvSpPr>
          <p:spPr>
            <a:xfrm>
              <a:off x="10306587" y="2113322"/>
              <a:ext cx="1485842" cy="523220"/>
            </a:xfrm>
            <a:prstGeom prst="rect">
              <a:avLst/>
            </a:prstGeom>
            <a:noFill/>
          </p:spPr>
          <p:txBody>
            <a:bodyPr wrap="square" rtlCol="0">
              <a:spAutoFit/>
            </a:bodyPr>
            <a:lstStyle/>
            <a:p>
              <a:pPr lvl="0" algn="ctr">
                <a:defRPr/>
              </a:pPr>
              <a:r>
                <a:rPr lang="en-GB" sz="1400" kern="0" spc="-30" dirty="0">
                  <a:solidFill>
                    <a:prstClr val="white"/>
                  </a:solidFill>
                </a:rPr>
                <a:t>Hepatopulmonary</a:t>
              </a:r>
              <a:r>
                <a:rPr lang="en-GB" sz="1400" kern="0" dirty="0">
                  <a:solidFill>
                    <a:prstClr val="white"/>
                  </a:solidFill>
                </a:rPr>
                <a:t> syndrome</a:t>
              </a:r>
              <a:endParaRPr kumimoji="0" lang="en-GB" sz="1400" b="0" i="0" u="none" strike="noStrike" kern="0" cap="none" spc="0" normalizeH="0" baseline="0" noProof="0" dirty="0">
                <a:ln>
                  <a:noFill/>
                </a:ln>
                <a:solidFill>
                  <a:prstClr val="white"/>
                </a:solidFill>
                <a:effectLst/>
                <a:uLnTx/>
                <a:uFillTx/>
              </a:endParaRPr>
            </a:p>
          </p:txBody>
        </p:sp>
      </p:grpSp>
      <p:grpSp>
        <p:nvGrpSpPr>
          <p:cNvPr id="29" name="Group 28">
            <a:extLst>
              <a:ext uri="{FF2B5EF4-FFF2-40B4-BE49-F238E27FC236}">
                <a16:creationId xmlns:a16="http://schemas.microsoft.com/office/drawing/2014/main" id="{A6D3DE05-8CDE-43AA-977C-5F75D3CFDAA3}"/>
              </a:ext>
            </a:extLst>
          </p:cNvPr>
          <p:cNvGrpSpPr/>
          <p:nvPr/>
        </p:nvGrpSpPr>
        <p:grpSpPr>
          <a:xfrm>
            <a:off x="2118515" y="1773726"/>
            <a:ext cx="1371600" cy="1371600"/>
            <a:chOff x="1989712" y="2743200"/>
            <a:chExt cx="1371600" cy="1371600"/>
          </a:xfrm>
        </p:grpSpPr>
        <p:sp>
          <p:nvSpPr>
            <p:cNvPr id="21" name="Oval 20">
              <a:extLst>
                <a:ext uri="{FF2B5EF4-FFF2-40B4-BE49-F238E27FC236}">
                  <a16:creationId xmlns:a16="http://schemas.microsoft.com/office/drawing/2014/main" id="{721CB330-61A5-471C-ABEB-8194E3D6A8B3}"/>
                </a:ext>
              </a:extLst>
            </p:cNvPr>
            <p:cNvSpPr/>
            <p:nvPr/>
          </p:nvSpPr>
          <p:spPr>
            <a:xfrm>
              <a:off x="1989712" y="2743200"/>
              <a:ext cx="1371600" cy="1371600"/>
            </a:xfrm>
            <a:prstGeom prst="ellipse">
              <a:avLst/>
            </a:prstGeom>
            <a:solidFill>
              <a:srgbClr val="008895">
                <a:alpha val="74000"/>
              </a:srgbClr>
            </a:solidFill>
            <a:ln w="28575" cap="flat" cmpd="sng" algn="ctr">
              <a:solidFill>
                <a:srgbClr val="0F4DBC"/>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90000"/>
                </a:lnSpc>
                <a:spcBef>
                  <a:spcPts val="0"/>
                </a:spcBef>
                <a:spcAft>
                  <a:spcPts val="600"/>
                </a:spcAft>
                <a:buClrTx/>
                <a:buSzTx/>
                <a:buFontTx/>
                <a:buNone/>
                <a:tabLst/>
                <a:defRPr/>
              </a:pPr>
              <a:endParaRPr kumimoji="0" lang="en-US" sz="1200" b="0" i="0" u="none" strike="noStrike" kern="0" cap="none" spc="0" normalizeH="0" baseline="0" noProof="0">
                <a:ln>
                  <a:noFill/>
                </a:ln>
                <a:solidFill>
                  <a:prstClr val="white"/>
                </a:solidFill>
                <a:effectLst/>
                <a:uLnTx/>
                <a:uFillTx/>
                <a:latin typeface="SwissReSans"/>
                <a:ea typeface="+mn-ea"/>
                <a:cs typeface="+mn-cs"/>
              </a:endParaRPr>
            </a:p>
          </p:txBody>
        </p:sp>
        <p:sp>
          <p:nvSpPr>
            <p:cNvPr id="22" name="TextBox 21">
              <a:extLst>
                <a:ext uri="{FF2B5EF4-FFF2-40B4-BE49-F238E27FC236}">
                  <a16:creationId xmlns:a16="http://schemas.microsoft.com/office/drawing/2014/main" id="{781353CA-8048-43F5-8F5F-00E054210131}"/>
                </a:ext>
              </a:extLst>
            </p:cNvPr>
            <p:cNvSpPr txBox="1"/>
            <p:nvPr/>
          </p:nvSpPr>
          <p:spPr>
            <a:xfrm>
              <a:off x="2081301" y="3290501"/>
              <a:ext cx="1188422" cy="307777"/>
            </a:xfrm>
            <a:prstGeom prst="rect">
              <a:avLst/>
            </a:prstGeom>
            <a:noFill/>
          </p:spPr>
          <p:txBody>
            <a:bodyPr wrap="square" rtlCol="0">
              <a:spAutoFit/>
            </a:bodyPr>
            <a:lstStyle/>
            <a:p>
              <a:pPr lvl="0" algn="ctr">
                <a:defRPr/>
              </a:pPr>
              <a:r>
                <a:rPr lang="en-GB" sz="1400" kern="0" dirty="0">
                  <a:solidFill>
                    <a:prstClr val="white"/>
                  </a:solidFill>
                </a:rPr>
                <a:t>Ascites</a:t>
              </a:r>
              <a:endParaRPr kumimoji="0" lang="en-GB" sz="1400" b="0" i="0" u="none" strike="noStrike" kern="0" cap="none" spc="0" normalizeH="0" baseline="0" noProof="0" dirty="0">
                <a:ln>
                  <a:noFill/>
                </a:ln>
                <a:solidFill>
                  <a:prstClr val="white"/>
                </a:solidFill>
                <a:effectLst/>
                <a:uLnTx/>
                <a:uFillTx/>
              </a:endParaRPr>
            </a:p>
          </p:txBody>
        </p:sp>
      </p:grpSp>
      <p:sp>
        <p:nvSpPr>
          <p:cNvPr id="23" name="Text Placeholder 6">
            <a:extLst>
              <a:ext uri="{FF2B5EF4-FFF2-40B4-BE49-F238E27FC236}">
                <a16:creationId xmlns:a16="http://schemas.microsoft.com/office/drawing/2014/main" id="{6236B9C8-2626-4B69-9492-93ED784BB44E}"/>
              </a:ext>
            </a:extLst>
          </p:cNvPr>
          <p:cNvSpPr txBox="1">
            <a:spLocks/>
          </p:cNvSpPr>
          <p:nvPr/>
        </p:nvSpPr>
        <p:spPr>
          <a:xfrm>
            <a:off x="1984" y="5189228"/>
            <a:ext cx="9422696" cy="1471128"/>
          </a:xfrm>
          <a:prstGeom prst="rect">
            <a:avLst/>
          </a:prstGeom>
          <a:solidFill>
            <a:srgbClr val="008895">
              <a:alpha val="85000"/>
            </a:srgbClr>
          </a:solidFill>
        </p:spPr>
        <p:txBody>
          <a:bodyPr vert="horz" lIns="91440" tIns="45720" rIns="91440" bIns="45720" rtlCol="0">
            <a:noAutofit/>
          </a:bodyPr>
          <a:lstStyle>
            <a:lvl1pPr marL="0" indent="0" algn="l" defTabSz="914400" rtl="0" eaLnBrk="1" latinLnBrk="0" hangingPunct="1">
              <a:lnSpc>
                <a:spcPct val="90000"/>
              </a:lnSpc>
              <a:spcBef>
                <a:spcPts val="0"/>
              </a:spcBef>
              <a:spcAft>
                <a:spcPts val="600"/>
              </a:spcAft>
              <a:buFont typeface="Arial" panose="020B0604020202020204" pitchFamily="34" charset="0"/>
              <a:buNone/>
              <a:defRPr sz="1200" kern="1200">
                <a:solidFill>
                  <a:schemeClr val="tx1"/>
                </a:solidFill>
                <a:latin typeface="+mn-lt"/>
                <a:ea typeface="+mn-ea"/>
                <a:cs typeface="+mn-cs"/>
              </a:defRPr>
            </a:lvl1pPr>
            <a:lvl2pPr marL="90488" indent="-90488" algn="l" defTabSz="914400" rtl="0" eaLnBrk="1" latinLnBrk="0" hangingPunct="1">
              <a:lnSpc>
                <a:spcPct val="90000"/>
              </a:lnSpc>
              <a:spcBef>
                <a:spcPts val="0"/>
              </a:spcBef>
              <a:spcAft>
                <a:spcPts val="600"/>
              </a:spcAft>
              <a:buFont typeface="Arial" panose="020B0604020202020204" pitchFamily="34" charset="0"/>
              <a:buChar char="•"/>
              <a:defRPr sz="1100" kern="1200">
                <a:solidFill>
                  <a:schemeClr val="tx1"/>
                </a:solidFill>
                <a:latin typeface="+mn-lt"/>
                <a:ea typeface="+mn-ea"/>
                <a:cs typeface="+mn-cs"/>
              </a:defRPr>
            </a:lvl2pPr>
            <a:lvl3pPr marL="180975" indent="-90488" algn="l" defTabSz="914400" rtl="0" eaLnBrk="1" latinLnBrk="0" hangingPunct="1">
              <a:lnSpc>
                <a:spcPct val="90000"/>
              </a:lnSpc>
              <a:spcBef>
                <a:spcPts val="0"/>
              </a:spcBef>
              <a:spcAft>
                <a:spcPts val="600"/>
              </a:spcAft>
              <a:buFont typeface="Arial" panose="020B0604020202020204" pitchFamily="34" charset="0"/>
              <a:buChar char="•"/>
              <a:defRPr sz="1050" kern="1200">
                <a:solidFill>
                  <a:schemeClr val="tx1"/>
                </a:solidFill>
                <a:latin typeface="+mn-lt"/>
                <a:ea typeface="+mn-ea"/>
                <a:cs typeface="+mn-cs"/>
              </a:defRPr>
            </a:lvl3pPr>
            <a:lvl4pPr marL="271463"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4pPr>
            <a:lvl5pPr marL="361950" indent="-90488" algn="l" defTabSz="914400" rtl="0" eaLnBrk="1" latinLnBrk="0" hangingPunct="1">
              <a:lnSpc>
                <a:spcPct val="90000"/>
              </a:lnSpc>
              <a:spcBef>
                <a:spcPts val="0"/>
              </a:spcBef>
              <a:spcAft>
                <a:spcPts val="600"/>
              </a:spcAft>
              <a:buFont typeface="Arial" panose="020B0604020202020204" pitchFamily="34" charset="0"/>
              <a:buChar char="•"/>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2600">
              <a:solidFill>
                <a:sysClr val="window" lastClr="FFFFFF"/>
              </a:solidFill>
              <a:latin typeface="SwissReSans Light" panose="020B0504020202020204" pitchFamily="34" charset="0"/>
            </a:endParaRPr>
          </a:p>
          <a:p>
            <a:pPr>
              <a:defRPr/>
            </a:pPr>
            <a:endParaRPr lang="en-US" sz="2600" b="1">
              <a:solidFill>
                <a:sysClr val="window" lastClr="FFFFFF"/>
              </a:solidFill>
              <a:latin typeface="SwissReSans Light" panose="020B0504020202020204" pitchFamily="34" charset="0"/>
            </a:endParaRPr>
          </a:p>
        </p:txBody>
      </p:sp>
      <p:sp>
        <p:nvSpPr>
          <p:cNvPr id="27" name="Rectangle 26">
            <a:extLst>
              <a:ext uri="{FF2B5EF4-FFF2-40B4-BE49-F238E27FC236}">
                <a16:creationId xmlns:a16="http://schemas.microsoft.com/office/drawing/2014/main" id="{0FA63BA9-F052-44C7-9A1E-434C257E7AC3}"/>
              </a:ext>
            </a:extLst>
          </p:cNvPr>
          <p:cNvSpPr/>
          <p:nvPr/>
        </p:nvSpPr>
        <p:spPr>
          <a:xfrm>
            <a:off x="127702" y="5358753"/>
            <a:ext cx="9171260" cy="892552"/>
          </a:xfrm>
          <a:prstGeom prst="rect">
            <a:avLst/>
          </a:prstGeom>
        </p:spPr>
        <p:txBody>
          <a:bodyPr wrap="square">
            <a:spAutoFit/>
          </a:bodyPr>
          <a:lstStyle/>
          <a:p>
            <a:pPr lvl="0">
              <a:defRPr/>
            </a:pPr>
            <a:r>
              <a:rPr lang="en-US" sz="2600" dirty="0">
                <a:solidFill>
                  <a:sysClr val="window" lastClr="FFFFFF"/>
                </a:solidFill>
                <a:latin typeface="SwissReSans Light" panose="020B0504020202020204" pitchFamily="34" charset="0"/>
              </a:rPr>
              <a:t>No way to reverse these late stages of Cirrhosis Decompensation</a:t>
            </a:r>
          </a:p>
          <a:p>
            <a:pPr lvl="0">
              <a:defRPr/>
            </a:pPr>
            <a:r>
              <a:rPr lang="en-US" sz="2600" dirty="0">
                <a:solidFill>
                  <a:sysClr val="window" lastClr="FFFFFF"/>
                </a:solidFill>
                <a:latin typeface="SwissReSans Light" panose="020B0504020202020204" pitchFamily="34" charset="0"/>
              </a:rPr>
              <a:t>Only treatment at late stage is </a:t>
            </a:r>
            <a:r>
              <a:rPr lang="en-US" sz="2600" b="1" dirty="0">
                <a:solidFill>
                  <a:sysClr val="window" lastClr="FFFFFF"/>
                </a:solidFill>
                <a:latin typeface="SwissReSans Light" panose="020B0504020202020204" pitchFamily="34" charset="0"/>
              </a:rPr>
              <a:t>Liver Transplantation </a:t>
            </a:r>
            <a:endParaRPr lang="en-US" b="1" dirty="0"/>
          </a:p>
        </p:txBody>
      </p:sp>
      <p:sp>
        <p:nvSpPr>
          <p:cNvPr id="36" name="Foliennummernplatzhalter 3">
            <a:extLst>
              <a:ext uri="{FF2B5EF4-FFF2-40B4-BE49-F238E27FC236}">
                <a16:creationId xmlns:a16="http://schemas.microsoft.com/office/drawing/2014/main" id="{C76BDE58-5D61-43CD-8CC8-79D1EB16324F}"/>
              </a:ext>
            </a:extLst>
          </p:cNvPr>
          <p:cNvSpPr txBox="1">
            <a:spLocks/>
          </p:cNvSpPr>
          <p:nvPr/>
        </p:nvSpPr>
        <p:spPr>
          <a:xfrm>
            <a:off x="11430000" y="6472512"/>
            <a:ext cx="381000" cy="182562"/>
          </a:xfrm>
          <a:prstGeom prst="rect">
            <a:avLst/>
          </a:prstGeom>
        </p:spPr>
        <p:txBody>
          <a:bodyPr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5E4D2043-7E31-4A53-BD33-72A88E682172}" type="slidenum">
              <a:rPr lang="en-GB" sz="1200" smtClean="0">
                <a:solidFill>
                  <a:schemeClr val="bg1"/>
                </a:solidFill>
              </a:rPr>
              <a:pPr algn="r"/>
              <a:t>20</a:t>
            </a:fld>
            <a:endParaRPr lang="en-GB" sz="1200">
              <a:solidFill>
                <a:schemeClr val="bg1"/>
              </a:solidFill>
            </a:endParaRPr>
          </a:p>
        </p:txBody>
      </p:sp>
      <p:sp>
        <p:nvSpPr>
          <p:cNvPr id="2" name="Thought Bubble: Cloud 1">
            <a:extLst>
              <a:ext uri="{FF2B5EF4-FFF2-40B4-BE49-F238E27FC236}">
                <a16:creationId xmlns:a16="http://schemas.microsoft.com/office/drawing/2014/main" id="{EDC814CC-9D03-F7FE-CB6B-2EBA606FD26E}"/>
              </a:ext>
            </a:extLst>
          </p:cNvPr>
          <p:cNvSpPr/>
          <p:nvPr/>
        </p:nvSpPr>
        <p:spPr>
          <a:xfrm>
            <a:off x="7879073" y="5779548"/>
            <a:ext cx="2422297" cy="1078452"/>
          </a:xfrm>
          <a:prstGeom prst="cloudCallout">
            <a:avLst>
              <a:gd name="adj1" fmla="val -62537"/>
              <a:gd name="adj2" fmla="val -31751"/>
            </a:avLst>
          </a:prstGeom>
          <a:solidFill>
            <a:schemeClr val="bg2">
              <a:lumMod val="60000"/>
              <a:lumOff val="4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FF0000"/>
                </a:solidFill>
                <a:latin typeface="SwissReSans" pitchFamily="34" charset="0"/>
              </a:rPr>
              <a:t>And here come the CI Claims</a:t>
            </a:r>
          </a:p>
        </p:txBody>
      </p:sp>
    </p:spTree>
    <p:extLst>
      <p:ext uri="{BB962C8B-B14F-4D97-AF65-F5344CB8AC3E}">
        <p14:creationId xmlns:p14="http://schemas.microsoft.com/office/powerpoint/2010/main" val="2240257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6A12AE9-C386-451D-B4E9-6FCCF2591A0C}"/>
              </a:ext>
            </a:extLst>
          </p:cNvPr>
          <p:cNvSpPr/>
          <p:nvPr/>
        </p:nvSpPr>
        <p:spPr>
          <a:xfrm>
            <a:off x="0" y="0"/>
            <a:ext cx="12192000" cy="6858000"/>
          </a:xfrm>
          <a:prstGeom prst="rect">
            <a:avLst/>
          </a:prstGeom>
          <a:gradFill>
            <a:gsLst>
              <a:gs pos="0">
                <a:schemeClr val="tx2"/>
              </a:gs>
              <a:gs pos="100000">
                <a:schemeClr val="bg2"/>
              </a:gs>
            </a:gsLst>
            <a:lin ang="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err="1">
              <a:latin typeface="SwissReSans" pitchFamily="34" charset="0"/>
            </a:endParaRPr>
          </a:p>
        </p:txBody>
      </p:sp>
      <p:sp>
        <p:nvSpPr>
          <p:cNvPr id="5" name="Footer">
            <a:extLst>
              <a:ext uri="{FF2B5EF4-FFF2-40B4-BE49-F238E27FC236}">
                <a16:creationId xmlns:a16="http://schemas.microsoft.com/office/drawing/2014/main" id="{B1AF09EA-151F-4EBE-9FBB-D9B2693A32EA}"/>
              </a:ext>
            </a:extLst>
          </p:cNvPr>
          <p:cNvSpPr txBox="1">
            <a:spLocks/>
          </p:cNvSpPr>
          <p:nvPr>
            <p:custDataLst>
              <p:tags r:id="rId1"/>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6" name="Picture 5">
            <a:extLst>
              <a:ext uri="{FF2B5EF4-FFF2-40B4-BE49-F238E27FC236}">
                <a16:creationId xmlns:a16="http://schemas.microsoft.com/office/drawing/2014/main" id="{25B8C97C-FF1D-4E1E-96B7-A42F9AB0252C}"/>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9" name="Title 1">
            <a:extLst>
              <a:ext uri="{FF2B5EF4-FFF2-40B4-BE49-F238E27FC236}">
                <a16:creationId xmlns:a16="http://schemas.microsoft.com/office/drawing/2014/main" id="{C1750FA7-8255-4FDD-96C6-F6942D613E6E}"/>
              </a:ext>
            </a:extLst>
          </p:cNvPr>
          <p:cNvSpPr txBox="1">
            <a:spLocks/>
          </p:cNvSpPr>
          <p:nvPr/>
        </p:nvSpPr>
        <p:spPr bwMode="gray">
          <a:xfrm>
            <a:off x="695325" y="1628774"/>
            <a:ext cx="11017250" cy="129616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r>
              <a:rPr lang="en-US" sz="4800" dirty="0">
                <a:solidFill>
                  <a:schemeClr val="bg1"/>
                </a:solidFill>
                <a:latin typeface="SwissReSans Light" panose="020B0504020202020204" pitchFamily="34" charset="0"/>
              </a:rPr>
              <a:t>Stigmata of Liver Disease</a:t>
            </a:r>
          </a:p>
        </p:txBody>
      </p:sp>
      <p:sp>
        <p:nvSpPr>
          <p:cNvPr id="10" name="Content Placeholder 2">
            <a:extLst>
              <a:ext uri="{FF2B5EF4-FFF2-40B4-BE49-F238E27FC236}">
                <a16:creationId xmlns:a16="http://schemas.microsoft.com/office/drawing/2014/main" id="{30554D58-24D1-4DF7-B3A2-00A1871296EB}"/>
              </a:ext>
            </a:extLst>
          </p:cNvPr>
          <p:cNvSpPr txBox="1">
            <a:spLocks/>
          </p:cNvSpPr>
          <p:nvPr/>
        </p:nvSpPr>
        <p:spPr>
          <a:xfrm>
            <a:off x="695325" y="2996952"/>
            <a:ext cx="11017250" cy="2544487"/>
          </a:xfrm>
          <a:prstGeom prst="rect">
            <a:avLst/>
          </a:prstGeom>
        </p:spPr>
        <p:txBody>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800" dirty="0">
                <a:solidFill>
                  <a:schemeClr val="bg1"/>
                </a:solidFill>
                <a:latin typeface="SwissReSans Light" panose="020B0504020202020204" pitchFamily="34" charset="0"/>
              </a:rPr>
              <a:t>Physical Exam Findings at the Bedside </a:t>
            </a:r>
          </a:p>
        </p:txBody>
      </p:sp>
      <p:sp>
        <p:nvSpPr>
          <p:cNvPr id="7" name="Slide Number Placeholder 4">
            <a:extLst>
              <a:ext uri="{FF2B5EF4-FFF2-40B4-BE49-F238E27FC236}">
                <a16:creationId xmlns:a16="http://schemas.microsoft.com/office/drawing/2014/main" id="{A302ABF5-5EDF-4DA0-8823-173EADC438DE}"/>
              </a:ext>
            </a:extLst>
          </p:cNvPr>
          <p:cNvSpPr txBox="1">
            <a:spLocks/>
          </p:cNvSpPr>
          <p:nvPr>
            <p:custDataLst>
              <p:tags r:id="rId3"/>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21</a:t>
            </a:fld>
            <a:endParaRPr lang="en-GB" dirty="0">
              <a:solidFill>
                <a:schemeClr val="bg1"/>
              </a:solidFill>
            </a:endParaRPr>
          </a:p>
        </p:txBody>
      </p:sp>
      <p:sp>
        <p:nvSpPr>
          <p:cNvPr id="2" name="Speech Bubble: Oval 1">
            <a:extLst>
              <a:ext uri="{FF2B5EF4-FFF2-40B4-BE49-F238E27FC236}">
                <a16:creationId xmlns:a16="http://schemas.microsoft.com/office/drawing/2014/main" id="{65BE01CB-9256-2715-85A4-4F94C6C7074C}"/>
              </a:ext>
            </a:extLst>
          </p:cNvPr>
          <p:cNvSpPr/>
          <p:nvPr/>
        </p:nvSpPr>
        <p:spPr>
          <a:xfrm>
            <a:off x="4657077" y="3761789"/>
            <a:ext cx="3616911" cy="1991359"/>
          </a:xfrm>
          <a:prstGeom prst="wedgeEllipseCallout">
            <a:avLst>
              <a:gd name="adj1" fmla="val -48779"/>
              <a:gd name="adj2" fmla="val -62479"/>
            </a:avLst>
          </a:prstGeom>
          <a:solidFill>
            <a:srgbClr val="008080"/>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FFC000"/>
                </a:solidFill>
                <a:latin typeface="SwissReSans" pitchFamily="34" charset="0"/>
              </a:rPr>
              <a:t>Please join me on  hospital rounds</a:t>
            </a:r>
          </a:p>
        </p:txBody>
      </p:sp>
    </p:spTree>
    <p:extLst>
      <p:ext uri="{BB962C8B-B14F-4D97-AF65-F5344CB8AC3E}">
        <p14:creationId xmlns:p14="http://schemas.microsoft.com/office/powerpoint/2010/main" val="737526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5181600" y="30208"/>
            <a:ext cx="6520170" cy="6520170"/>
          </a:xfrm>
          <a:prstGeom prst="rect">
            <a:avLst/>
          </a:prstGeom>
          <a:effectLst/>
        </p:spPr>
      </p:pic>
      <p:sp>
        <p:nvSpPr>
          <p:cNvPr id="5" name="Subtitle 3">
            <a:extLst>
              <a:ext uri="{FF2B5EF4-FFF2-40B4-BE49-F238E27FC236}">
                <a16:creationId xmlns:a16="http://schemas.microsoft.com/office/drawing/2014/main" id="{C3304E67-EE0E-4B86-9039-8C1312B88F13}"/>
              </a:ext>
            </a:extLst>
          </p:cNvPr>
          <p:cNvSpPr txBox="1">
            <a:spLocks/>
          </p:cNvSpPr>
          <p:nvPr/>
        </p:nvSpPr>
        <p:spPr bwMode="black">
          <a:xfrm>
            <a:off x="-1" y="0"/>
            <a:ext cx="4876801" cy="6858000"/>
          </a:xfrm>
          <a:prstGeom prst="rect">
            <a:avLst/>
          </a:prstGeom>
          <a:solidFill>
            <a:srgbClr val="008080"/>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82F6C22C-8E5D-4F3B-9A7B-DB037259A7D9}"/>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Terry’s Nails</a:t>
            </a:r>
          </a:p>
        </p:txBody>
      </p:sp>
      <p:pic>
        <p:nvPicPr>
          <p:cNvPr id="7" name="Picture 6">
            <a:extLst>
              <a:ext uri="{FF2B5EF4-FFF2-40B4-BE49-F238E27FC236}">
                <a16:creationId xmlns:a16="http://schemas.microsoft.com/office/drawing/2014/main" id="{E502D38C-2D44-4CE3-A1CC-4DD2C0BAC503}"/>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25BD9360-CC54-4012-88AC-07F228F8F4B4}"/>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22</a:t>
            </a:fld>
            <a:endParaRPr lang="en-GB" dirty="0"/>
          </a:p>
        </p:txBody>
      </p:sp>
    </p:spTree>
    <p:extLst>
      <p:ext uri="{BB962C8B-B14F-4D97-AF65-F5344CB8AC3E}">
        <p14:creationId xmlns:p14="http://schemas.microsoft.com/office/powerpoint/2010/main" val="3157470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sz="quarter" idx="35"/>
          </p:nvPr>
        </p:nvPicPr>
        <p:blipFill>
          <a:blip r:embed="rId5"/>
          <a:stretch>
            <a:fillRect/>
          </a:stretch>
        </p:blipFill>
        <p:spPr>
          <a:xfrm>
            <a:off x="4331650" y="62186"/>
            <a:ext cx="3930175" cy="4693934"/>
          </a:xfrm>
          <a:prstGeom prst="rect">
            <a:avLst/>
          </a:prstGeom>
        </p:spPr>
      </p:pic>
      <p:pic>
        <p:nvPicPr>
          <p:cNvPr id="10" name="Content Placeholder 9"/>
          <p:cNvPicPr>
            <a:picLocks noGrp="1" noChangeAspect="1"/>
          </p:cNvPicPr>
          <p:nvPr>
            <p:ph sz="quarter" idx="36"/>
          </p:nvPr>
        </p:nvPicPr>
        <p:blipFill>
          <a:blip r:embed="rId6"/>
          <a:stretch>
            <a:fillRect/>
          </a:stretch>
        </p:blipFill>
        <p:spPr>
          <a:xfrm>
            <a:off x="8261825" y="1423873"/>
            <a:ext cx="3930175" cy="4713013"/>
          </a:xfrm>
          <a:prstGeom prst="rect">
            <a:avLst/>
          </a:prstGeom>
        </p:spPr>
      </p:pic>
      <p:sp>
        <p:nvSpPr>
          <p:cNvPr id="6" name="Subtitle 3">
            <a:extLst>
              <a:ext uri="{FF2B5EF4-FFF2-40B4-BE49-F238E27FC236}">
                <a16:creationId xmlns:a16="http://schemas.microsoft.com/office/drawing/2014/main" id="{AA93476B-ADE7-459B-88AC-BDBD772B6EBC}"/>
              </a:ext>
            </a:extLst>
          </p:cNvPr>
          <p:cNvSpPr txBox="1">
            <a:spLocks/>
          </p:cNvSpPr>
          <p:nvPr/>
        </p:nvSpPr>
        <p:spPr bwMode="black">
          <a:xfrm>
            <a:off x="-1" y="0"/>
            <a:ext cx="4264991" cy="6858000"/>
          </a:xfrm>
          <a:prstGeom prst="rect">
            <a:avLst/>
          </a:prstGeom>
          <a:solidFill>
            <a:srgbClr val="008080"/>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7" name="Title 1">
            <a:extLst>
              <a:ext uri="{FF2B5EF4-FFF2-40B4-BE49-F238E27FC236}">
                <a16:creationId xmlns:a16="http://schemas.microsoft.com/office/drawing/2014/main" id="{ACC61A60-E8EA-496C-B875-63BF9DDA3D38}"/>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Can you guess which depicts gynecomastia due to liver cirrhosis</a:t>
            </a:r>
          </a:p>
        </p:txBody>
      </p:sp>
      <p:pic>
        <p:nvPicPr>
          <p:cNvPr id="8" name="Picture 7">
            <a:extLst>
              <a:ext uri="{FF2B5EF4-FFF2-40B4-BE49-F238E27FC236}">
                <a16:creationId xmlns:a16="http://schemas.microsoft.com/office/drawing/2014/main" id="{F24BF79A-8A28-4AA1-B45D-C009DE103838}"/>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1" name="Slide Number Placeholder 4">
            <a:extLst>
              <a:ext uri="{FF2B5EF4-FFF2-40B4-BE49-F238E27FC236}">
                <a16:creationId xmlns:a16="http://schemas.microsoft.com/office/drawing/2014/main" id="{1475BA2C-D32C-49D0-A28A-F36658825B7C}"/>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23</a:t>
            </a:fld>
            <a:endParaRPr lang="en-GB" dirty="0"/>
          </a:p>
        </p:txBody>
      </p:sp>
    </p:spTree>
    <p:extLst>
      <p:ext uri="{BB962C8B-B14F-4D97-AF65-F5344CB8AC3E}">
        <p14:creationId xmlns:p14="http://schemas.microsoft.com/office/powerpoint/2010/main" val="304074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tretch>
            <a:fillRect/>
          </a:stretch>
        </p:blipFill>
        <p:spPr>
          <a:xfrm>
            <a:off x="5715000" y="381000"/>
            <a:ext cx="5166816" cy="5920311"/>
          </a:xfrm>
          <a:prstGeom prst="rect">
            <a:avLst/>
          </a:prstGeom>
        </p:spPr>
      </p:pic>
      <p:sp>
        <p:nvSpPr>
          <p:cNvPr id="4" name="Subtitle 3">
            <a:extLst>
              <a:ext uri="{FF2B5EF4-FFF2-40B4-BE49-F238E27FC236}">
                <a16:creationId xmlns:a16="http://schemas.microsoft.com/office/drawing/2014/main" id="{38FC4EFA-8F26-4588-8324-A2B33D55820C}"/>
              </a:ext>
            </a:extLst>
          </p:cNvPr>
          <p:cNvSpPr txBox="1">
            <a:spLocks/>
          </p:cNvSpPr>
          <p:nvPr/>
        </p:nvSpPr>
        <p:spPr bwMode="black">
          <a:xfrm>
            <a:off x="-1" y="0"/>
            <a:ext cx="4264991" cy="6858000"/>
          </a:xfrm>
          <a:prstGeom prst="rect">
            <a:avLst/>
          </a:prstGeom>
          <a:solidFill>
            <a:schemeClr val="tx2"/>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Title 1">
            <a:extLst>
              <a:ext uri="{FF2B5EF4-FFF2-40B4-BE49-F238E27FC236}">
                <a16:creationId xmlns:a16="http://schemas.microsoft.com/office/drawing/2014/main" id="{FBB0BAE9-74EE-42D2-AC15-4A54300B37B2}"/>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Ascites</a:t>
            </a:r>
          </a:p>
        </p:txBody>
      </p:sp>
      <p:pic>
        <p:nvPicPr>
          <p:cNvPr id="7" name="Picture 6">
            <a:extLst>
              <a:ext uri="{FF2B5EF4-FFF2-40B4-BE49-F238E27FC236}">
                <a16:creationId xmlns:a16="http://schemas.microsoft.com/office/drawing/2014/main" id="{113DC066-D2AE-43BF-9A16-0806440E807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EE667A48-5161-4973-A86D-4C4345BBE7AD}"/>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24</a:t>
            </a:fld>
            <a:endParaRPr lang="en-GB" dirty="0"/>
          </a:p>
        </p:txBody>
      </p:sp>
    </p:spTree>
    <p:extLst>
      <p:ext uri="{BB962C8B-B14F-4D97-AF65-F5344CB8AC3E}">
        <p14:creationId xmlns:p14="http://schemas.microsoft.com/office/powerpoint/2010/main" val="13718537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a:srcRect l="7883"/>
          <a:stretch/>
        </p:blipFill>
        <p:spPr>
          <a:xfrm>
            <a:off x="4343400" y="838200"/>
            <a:ext cx="7710406" cy="5024080"/>
          </a:xfrm>
          <a:prstGeom prst="rect">
            <a:avLst/>
          </a:prstGeom>
        </p:spPr>
      </p:pic>
      <p:sp>
        <p:nvSpPr>
          <p:cNvPr id="4" name="Subtitle 3">
            <a:extLst>
              <a:ext uri="{FF2B5EF4-FFF2-40B4-BE49-F238E27FC236}">
                <a16:creationId xmlns:a16="http://schemas.microsoft.com/office/drawing/2014/main" id="{3B549F79-891B-4A95-AEEC-F6A49667B32B}"/>
              </a:ext>
            </a:extLst>
          </p:cNvPr>
          <p:cNvSpPr txBox="1">
            <a:spLocks/>
          </p:cNvSpPr>
          <p:nvPr/>
        </p:nvSpPr>
        <p:spPr bwMode="black">
          <a:xfrm>
            <a:off x="-1" y="0"/>
            <a:ext cx="4264991" cy="6858000"/>
          </a:xfrm>
          <a:prstGeom prst="rect">
            <a:avLst/>
          </a:prstGeom>
          <a:solidFill>
            <a:schemeClr val="tx2"/>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Title 1">
            <a:extLst>
              <a:ext uri="{FF2B5EF4-FFF2-40B4-BE49-F238E27FC236}">
                <a16:creationId xmlns:a16="http://schemas.microsoft.com/office/drawing/2014/main" id="{D06DF2BF-1BFC-47C0-9824-B982DFF0C348}"/>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Spider Nevi or Facial </a:t>
            </a:r>
          </a:p>
          <a:p>
            <a:pPr algn="ctr"/>
            <a:r>
              <a:rPr lang="en-US" sz="4000" dirty="0">
                <a:solidFill>
                  <a:schemeClr val="bg1"/>
                </a:solidFill>
                <a:latin typeface="SwissReSans Light" panose="020B0504020202020204" pitchFamily="34" charset="0"/>
              </a:rPr>
              <a:t>Telangectasia</a:t>
            </a:r>
          </a:p>
        </p:txBody>
      </p:sp>
      <p:pic>
        <p:nvPicPr>
          <p:cNvPr id="7" name="Picture 6">
            <a:extLst>
              <a:ext uri="{FF2B5EF4-FFF2-40B4-BE49-F238E27FC236}">
                <a16:creationId xmlns:a16="http://schemas.microsoft.com/office/drawing/2014/main" id="{940941B7-A985-4A5B-9D48-2D774657F50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12379E08-C2B8-4AD6-84B7-34570EABB726}"/>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25</a:t>
            </a:fld>
            <a:endParaRPr lang="en-GB" dirty="0"/>
          </a:p>
        </p:txBody>
      </p:sp>
    </p:spTree>
    <p:extLst>
      <p:ext uri="{BB962C8B-B14F-4D97-AF65-F5344CB8AC3E}">
        <p14:creationId xmlns:p14="http://schemas.microsoft.com/office/powerpoint/2010/main" val="82109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4"/>
          <a:stretch>
            <a:fillRect/>
          </a:stretch>
        </p:blipFill>
        <p:spPr>
          <a:xfrm>
            <a:off x="4395588" y="136412"/>
            <a:ext cx="7649087" cy="6305329"/>
          </a:xfrm>
          <a:prstGeom prst="rect">
            <a:avLst/>
          </a:prstGeom>
        </p:spPr>
      </p:pic>
      <p:sp>
        <p:nvSpPr>
          <p:cNvPr id="5" name="Subtitle 3">
            <a:extLst>
              <a:ext uri="{FF2B5EF4-FFF2-40B4-BE49-F238E27FC236}">
                <a16:creationId xmlns:a16="http://schemas.microsoft.com/office/drawing/2014/main" id="{FD6E083C-8D61-48BF-AF67-8B8CA60C8876}"/>
              </a:ext>
            </a:extLst>
          </p:cNvPr>
          <p:cNvSpPr txBox="1">
            <a:spLocks/>
          </p:cNvSpPr>
          <p:nvPr/>
        </p:nvSpPr>
        <p:spPr bwMode="black">
          <a:xfrm>
            <a:off x="-1" y="0"/>
            <a:ext cx="4264991" cy="6858000"/>
          </a:xfrm>
          <a:prstGeom prst="rect">
            <a:avLst/>
          </a:prstGeom>
          <a:solidFill>
            <a:schemeClr val="tx2"/>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7" name="Title 1">
            <a:extLst>
              <a:ext uri="{FF2B5EF4-FFF2-40B4-BE49-F238E27FC236}">
                <a16:creationId xmlns:a16="http://schemas.microsoft.com/office/drawing/2014/main" id="{00857B6D-2AA4-477E-BC4F-633736D4663E}"/>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Palmar </a:t>
            </a:r>
          </a:p>
          <a:p>
            <a:pPr algn="ctr"/>
            <a:r>
              <a:rPr lang="en-US" sz="4000" dirty="0">
                <a:solidFill>
                  <a:schemeClr val="bg1"/>
                </a:solidFill>
                <a:latin typeface="SwissReSans Light" panose="020B0504020202020204" pitchFamily="34" charset="0"/>
              </a:rPr>
              <a:t>Erythema</a:t>
            </a:r>
          </a:p>
        </p:txBody>
      </p:sp>
      <p:pic>
        <p:nvPicPr>
          <p:cNvPr id="8" name="Picture 7">
            <a:extLst>
              <a:ext uri="{FF2B5EF4-FFF2-40B4-BE49-F238E27FC236}">
                <a16:creationId xmlns:a16="http://schemas.microsoft.com/office/drawing/2014/main" id="{0C0E0D3C-05CA-4937-B755-04948695D57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9" name="Slide Number Placeholder 4">
            <a:extLst>
              <a:ext uri="{FF2B5EF4-FFF2-40B4-BE49-F238E27FC236}">
                <a16:creationId xmlns:a16="http://schemas.microsoft.com/office/drawing/2014/main" id="{C2F0617D-B591-4AED-8496-1B940639231C}"/>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26</a:t>
            </a:fld>
            <a:endParaRPr lang="en-GB" dirty="0"/>
          </a:p>
        </p:txBody>
      </p:sp>
    </p:spTree>
    <p:extLst>
      <p:ext uri="{BB962C8B-B14F-4D97-AF65-F5344CB8AC3E}">
        <p14:creationId xmlns:p14="http://schemas.microsoft.com/office/powerpoint/2010/main" val="9894911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4"/>
          <a:srcRect t="1" b="435"/>
          <a:stretch/>
        </p:blipFill>
        <p:spPr>
          <a:xfrm>
            <a:off x="6081486" y="228600"/>
            <a:ext cx="4592686" cy="6134140"/>
          </a:xfrm>
          <a:prstGeom prst="rect">
            <a:avLst/>
          </a:prstGeom>
        </p:spPr>
      </p:pic>
      <p:sp>
        <p:nvSpPr>
          <p:cNvPr id="4" name="Subtitle 3">
            <a:extLst>
              <a:ext uri="{FF2B5EF4-FFF2-40B4-BE49-F238E27FC236}">
                <a16:creationId xmlns:a16="http://schemas.microsoft.com/office/drawing/2014/main" id="{F9312D81-3952-4249-9AC9-3819A2DD6B9B}"/>
              </a:ext>
            </a:extLst>
          </p:cNvPr>
          <p:cNvSpPr txBox="1">
            <a:spLocks/>
          </p:cNvSpPr>
          <p:nvPr/>
        </p:nvSpPr>
        <p:spPr bwMode="black">
          <a:xfrm>
            <a:off x="-1" y="0"/>
            <a:ext cx="4264991" cy="6858000"/>
          </a:xfrm>
          <a:prstGeom prst="rect">
            <a:avLst/>
          </a:prstGeom>
          <a:solidFill>
            <a:schemeClr val="tx2"/>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5" name="Title 1">
            <a:extLst>
              <a:ext uri="{FF2B5EF4-FFF2-40B4-BE49-F238E27FC236}">
                <a16:creationId xmlns:a16="http://schemas.microsoft.com/office/drawing/2014/main" id="{57D6D828-4ED8-4173-BEE8-91D455870E94}"/>
              </a:ext>
            </a:extLst>
          </p:cNvPr>
          <p:cNvSpPr txBox="1">
            <a:spLocks/>
          </p:cNvSpPr>
          <p:nvPr/>
        </p:nvSpPr>
        <p:spPr bwMode="gray">
          <a:xfrm>
            <a:off x="0" y="1040402"/>
            <a:ext cx="4264990" cy="7883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Jaundice</a:t>
            </a:r>
          </a:p>
        </p:txBody>
      </p:sp>
      <p:pic>
        <p:nvPicPr>
          <p:cNvPr id="7" name="Picture 6">
            <a:extLst>
              <a:ext uri="{FF2B5EF4-FFF2-40B4-BE49-F238E27FC236}">
                <a16:creationId xmlns:a16="http://schemas.microsoft.com/office/drawing/2014/main" id="{0177D1A9-E53E-4998-B952-00FBF44CFE85}"/>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EE6E7427-CA7E-40D1-B1E2-720CF8441819}"/>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27</a:t>
            </a:fld>
            <a:endParaRPr lang="en-GB" dirty="0"/>
          </a:p>
        </p:txBody>
      </p:sp>
    </p:spTree>
    <p:extLst>
      <p:ext uri="{BB962C8B-B14F-4D97-AF65-F5344CB8AC3E}">
        <p14:creationId xmlns:p14="http://schemas.microsoft.com/office/powerpoint/2010/main" val="2262028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CC6FA8-A43E-4634-8709-1D3CB35F9C70}"/>
              </a:ext>
            </a:extLst>
          </p:cNvPr>
          <p:cNvSpPr>
            <a:spLocks noGrp="1"/>
          </p:cNvSpPr>
          <p:nvPr>
            <p:ph type="title"/>
          </p:nvPr>
        </p:nvSpPr>
        <p:spPr/>
        <p:txBody>
          <a:bodyPr/>
          <a:lstStyle/>
          <a:p>
            <a:r>
              <a:rPr lang="en-US" sz="3600"/>
              <a:t>Pop question</a:t>
            </a:r>
          </a:p>
        </p:txBody>
      </p:sp>
      <p:sp>
        <p:nvSpPr>
          <p:cNvPr id="5" name="Slide Number Placeholder 4">
            <a:extLst>
              <a:ext uri="{FF2B5EF4-FFF2-40B4-BE49-F238E27FC236}">
                <a16:creationId xmlns:a16="http://schemas.microsoft.com/office/drawing/2014/main" id="{719ECF29-CD29-4AB9-855E-EE561C55B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8" name="Text Placeholder 7">
            <a:extLst>
              <a:ext uri="{FF2B5EF4-FFF2-40B4-BE49-F238E27FC236}">
                <a16:creationId xmlns:a16="http://schemas.microsoft.com/office/drawing/2014/main" id="{249BE3D4-E586-4E06-800A-CFA27FCC65E0}"/>
              </a:ext>
            </a:extLst>
          </p:cNvPr>
          <p:cNvSpPr>
            <a:spLocks noGrp="1"/>
          </p:cNvSpPr>
          <p:nvPr>
            <p:ph type="body" sz="quarter" idx="14"/>
          </p:nvPr>
        </p:nvSpPr>
        <p:spPr>
          <a:xfrm>
            <a:off x="695324" y="2057400"/>
            <a:ext cx="4920624" cy="3963988"/>
          </a:xfrm>
        </p:spPr>
        <p:txBody>
          <a:bodyPr/>
          <a:lstStyle/>
          <a:p>
            <a:pPr marL="0" indent="0">
              <a:buNone/>
            </a:pPr>
            <a:r>
              <a:rPr lang="en-US" sz="2400"/>
              <a:t>What sequela of cirrhosis does this depict?</a:t>
            </a:r>
          </a:p>
        </p:txBody>
      </p:sp>
      <p:pic>
        <p:nvPicPr>
          <p:cNvPr id="4" name="Picture Placeholder 3">
            <a:extLst>
              <a:ext uri="{FF2B5EF4-FFF2-40B4-BE49-F238E27FC236}">
                <a16:creationId xmlns:a16="http://schemas.microsoft.com/office/drawing/2014/main" id="{CB953A94-F385-4CA1-A1CD-6E10D9E88547}"/>
              </a:ext>
            </a:extLst>
          </p:cNvPr>
          <p:cNvPicPr>
            <a:picLocks noGrp="1" noChangeAspect="1"/>
          </p:cNvPicPr>
          <p:nvPr>
            <p:ph type="pic" sz="quarter" idx="13"/>
          </p:nvPr>
        </p:nvPicPr>
        <p:blipFill>
          <a:blip r:embed="rId2"/>
          <a:srcRect l="2" r="2"/>
          <a:stretch>
            <a:fillRect/>
          </a:stretch>
        </p:blipFill>
        <p:spPr>
          <a:prstGeom prst="rect">
            <a:avLst/>
          </a:prstGeom>
        </p:spPr>
      </p:pic>
      <p:sp>
        <p:nvSpPr>
          <p:cNvPr id="2" name="TextBox 1">
            <a:extLst>
              <a:ext uri="{FF2B5EF4-FFF2-40B4-BE49-F238E27FC236}">
                <a16:creationId xmlns:a16="http://schemas.microsoft.com/office/drawing/2014/main" id="{E14EF9AD-971F-1331-3239-D092F040D148}"/>
              </a:ext>
            </a:extLst>
          </p:cNvPr>
          <p:cNvSpPr txBox="1"/>
          <p:nvPr/>
        </p:nvSpPr>
        <p:spPr>
          <a:xfrm>
            <a:off x="4246728" y="6157414"/>
            <a:ext cx="17082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SwissReSans"/>
              </a:rPr>
              <a:t>wik</a:t>
            </a:r>
            <a:r>
              <a:rPr lang="en-US">
                <a:solidFill>
                  <a:schemeClr val="bg1"/>
                </a:solidFill>
                <a:latin typeface="SwissReSans"/>
              </a:rPr>
              <a:t>wikipedia</a:t>
            </a:r>
          </a:p>
        </p:txBody>
      </p:sp>
    </p:spTree>
    <p:extLst>
      <p:ext uri="{BB962C8B-B14F-4D97-AF65-F5344CB8AC3E}">
        <p14:creationId xmlns:p14="http://schemas.microsoft.com/office/powerpoint/2010/main" val="575442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2CC6FA8-A43E-4634-8709-1D3CB35F9C70}"/>
              </a:ext>
            </a:extLst>
          </p:cNvPr>
          <p:cNvSpPr>
            <a:spLocks noGrp="1"/>
          </p:cNvSpPr>
          <p:nvPr>
            <p:ph type="title"/>
          </p:nvPr>
        </p:nvSpPr>
        <p:spPr/>
        <p:txBody>
          <a:bodyPr/>
          <a:lstStyle/>
          <a:p>
            <a:r>
              <a:rPr lang="en-US" sz="3600"/>
              <a:t>Caput medusa</a:t>
            </a:r>
          </a:p>
        </p:txBody>
      </p:sp>
      <p:sp>
        <p:nvSpPr>
          <p:cNvPr id="5" name="Slide Number Placeholder 4">
            <a:extLst>
              <a:ext uri="{FF2B5EF4-FFF2-40B4-BE49-F238E27FC236}">
                <a16:creationId xmlns:a16="http://schemas.microsoft.com/office/drawing/2014/main" id="{719ECF29-CD29-4AB9-855E-EE561C55B6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8" name="Text Placeholder 7">
            <a:extLst>
              <a:ext uri="{FF2B5EF4-FFF2-40B4-BE49-F238E27FC236}">
                <a16:creationId xmlns:a16="http://schemas.microsoft.com/office/drawing/2014/main" id="{249BE3D4-E586-4E06-800A-CFA27FCC65E0}"/>
              </a:ext>
            </a:extLst>
          </p:cNvPr>
          <p:cNvSpPr>
            <a:spLocks noGrp="1"/>
          </p:cNvSpPr>
          <p:nvPr>
            <p:ph type="body" sz="quarter" idx="14"/>
          </p:nvPr>
        </p:nvSpPr>
        <p:spPr>
          <a:xfrm>
            <a:off x="695324" y="2057400"/>
            <a:ext cx="4920624" cy="3963988"/>
          </a:xfrm>
        </p:spPr>
        <p:txBody>
          <a:bodyPr/>
          <a:lstStyle/>
          <a:p>
            <a:pPr marL="0" indent="0">
              <a:buNone/>
            </a:pPr>
            <a:r>
              <a:rPr lang="en-US" sz="2400" dirty="0"/>
              <a:t>Distended abdominal veins</a:t>
            </a:r>
          </a:p>
        </p:txBody>
      </p:sp>
      <p:pic>
        <p:nvPicPr>
          <p:cNvPr id="4" name="Picture 8" descr="A picture containing person, indoor&#10;&#10;Description automatically generated">
            <a:extLst>
              <a:ext uri="{FF2B5EF4-FFF2-40B4-BE49-F238E27FC236}">
                <a16:creationId xmlns:a16="http://schemas.microsoft.com/office/drawing/2014/main" id="{D776AE76-94A9-FE60-242E-6332AA55DD35}"/>
              </a:ext>
            </a:extLst>
          </p:cNvPr>
          <p:cNvPicPr>
            <a:picLocks noGrp="1" noChangeAspect="1"/>
          </p:cNvPicPr>
          <p:nvPr>
            <p:ph type="pic" sz="quarter" idx="13"/>
          </p:nvPr>
        </p:nvPicPr>
        <p:blipFill rotWithShape="1">
          <a:blip r:embed="rId2"/>
          <a:srcRect t="1271" b="1271"/>
          <a:stretch/>
        </p:blipFill>
        <p:spPr>
          <a:xfrm>
            <a:off x="6492817" y="426643"/>
            <a:ext cx="5229012" cy="6004714"/>
          </a:xfrm>
        </p:spPr>
      </p:pic>
      <p:sp>
        <p:nvSpPr>
          <p:cNvPr id="12" name="TextBox 11">
            <a:extLst>
              <a:ext uri="{FF2B5EF4-FFF2-40B4-BE49-F238E27FC236}">
                <a16:creationId xmlns:a16="http://schemas.microsoft.com/office/drawing/2014/main" id="{B45960D3-4749-DEE4-37F5-91E93805AAE3}"/>
              </a:ext>
            </a:extLst>
          </p:cNvPr>
          <p:cNvSpPr txBox="1"/>
          <p:nvPr/>
        </p:nvSpPr>
        <p:spPr>
          <a:xfrm>
            <a:off x="2955985" y="5543910"/>
            <a:ext cx="27432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bg1"/>
                </a:solidFill>
                <a:hlinkClick r:id="rId3">
                  <a:extLst>
                    <a:ext uri="{A12FA001-AC4F-418D-AE19-62706E023703}">
                      <ahyp:hlinkClr xmlns:ahyp="http://schemas.microsoft.com/office/drawing/2018/hyperlinkcolor" val="tx"/>
                    </a:ext>
                  </a:extLst>
                </a:hlinkClick>
              </a:rPr>
              <a:t>CAPUT</a:t>
            </a:r>
            <a:r>
              <a:rPr lang="en-US" sz="1400" dirty="0">
                <a:solidFill>
                  <a:srgbClr val="FFFF00"/>
                </a:solidFill>
                <a:hlinkClick r:id="rId3">
                  <a:extLst>
                    <a:ext uri="{A12FA001-AC4F-418D-AE19-62706E023703}">
                      <ahyp:hlinkClr xmlns:ahyp="http://schemas.microsoft.com/office/drawing/2018/hyperlinkcolor" val="tx"/>
                    </a:ext>
                  </a:extLst>
                </a:hlinkClick>
              </a:rPr>
              <a:t> </a:t>
            </a:r>
            <a:r>
              <a:rPr lang="en-US" sz="1400" dirty="0">
                <a:solidFill>
                  <a:schemeClr val="bg1"/>
                </a:solidFill>
                <a:hlinkClick r:id="rId3">
                  <a:extLst>
                    <a:ext uri="{A12FA001-AC4F-418D-AE19-62706E023703}">
                      <ahyp:hlinkClr xmlns:ahyp="http://schemas.microsoft.com/office/drawing/2018/hyperlinkcolor" val="tx"/>
                    </a:ext>
                  </a:extLst>
                </a:hlinkClick>
              </a:rPr>
              <a:t>MEDUSAE: Causes- Risk factors- Meaning- Symptoms-Treatment- Palm Tree Sign - YouTube</a:t>
            </a:r>
            <a:endParaRPr lang="en-US" sz="1400" dirty="0">
              <a:solidFill>
                <a:schemeClr val="bg1"/>
              </a:solidFill>
            </a:endParaRPr>
          </a:p>
        </p:txBody>
      </p:sp>
    </p:spTree>
    <p:extLst>
      <p:ext uri="{BB962C8B-B14F-4D97-AF65-F5344CB8AC3E}">
        <p14:creationId xmlns:p14="http://schemas.microsoft.com/office/powerpoint/2010/main" val="17219651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73FF2-26FF-4544-86E6-319B06CC80D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E15620F-7067-2796-F3E7-42CE9D9A306C}"/>
              </a:ext>
            </a:extLst>
          </p:cNvPr>
          <p:cNvSpPr>
            <a:spLocks noGrp="1"/>
          </p:cNvSpPr>
          <p:nvPr>
            <p:ph type="body" sz="quarter" idx="16"/>
          </p:nvPr>
        </p:nvSpPr>
        <p:spPr>
          <a:xfrm>
            <a:off x="5028182" y="6276976"/>
            <a:ext cx="3264454" cy="337376"/>
          </a:xfrm>
        </p:spPr>
        <p:txBody>
          <a:bodyPr anchor="t"/>
          <a:lstStyle/>
          <a:p>
            <a:r>
              <a:rPr lang="en-US" dirty="0">
                <a:latin typeface="+mn-lt"/>
              </a:rPr>
              <a:t>stats from WHO 2024 and CDC  2023</a:t>
            </a:r>
          </a:p>
        </p:txBody>
      </p:sp>
      <p:sp>
        <p:nvSpPr>
          <p:cNvPr id="5" name="Subtitle 3">
            <a:extLst>
              <a:ext uri="{FF2B5EF4-FFF2-40B4-BE49-F238E27FC236}">
                <a16:creationId xmlns:a16="http://schemas.microsoft.com/office/drawing/2014/main" id="{074E818A-7C81-45F0-5127-E34DA0DB4BFD}"/>
              </a:ext>
            </a:extLst>
          </p:cNvPr>
          <p:cNvSpPr txBox="1">
            <a:spLocks/>
          </p:cNvSpPr>
          <p:nvPr/>
        </p:nvSpPr>
        <p:spPr bwMode="black">
          <a:xfrm>
            <a:off x="-1" y="0"/>
            <a:ext cx="4448310" cy="6858000"/>
          </a:xfrm>
          <a:prstGeom prst="rect">
            <a:avLst/>
          </a:prstGeom>
          <a:solidFill>
            <a:srgbClr val="008080"/>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67EE986D-00AC-7FA4-6325-D9442BFB1B30}"/>
              </a:ext>
            </a:extLst>
          </p:cNvPr>
          <p:cNvSpPr txBox="1">
            <a:spLocks/>
          </p:cNvSpPr>
          <p:nvPr/>
        </p:nvSpPr>
        <p:spPr bwMode="gray">
          <a:xfrm>
            <a:off x="0" y="533399"/>
            <a:ext cx="4264990" cy="5097867"/>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Hello Fatty liver….</a:t>
            </a:r>
          </a:p>
          <a:p>
            <a:pPr algn="ctr"/>
            <a:endParaRPr lang="en-US" sz="4000" dirty="0">
              <a:solidFill>
                <a:schemeClr val="bg1"/>
              </a:solidFill>
              <a:latin typeface="SwissReSans Light" panose="020B0504020202020204" pitchFamily="34" charset="0"/>
            </a:endParaRPr>
          </a:p>
          <a:p>
            <a:pPr algn="ctr"/>
            <a:r>
              <a:rPr lang="en-US" sz="4000" dirty="0">
                <a:solidFill>
                  <a:schemeClr val="bg1"/>
                </a:solidFill>
                <a:latin typeface="SwissReSans Light" panose="020B0504020202020204" pitchFamily="34" charset="0"/>
              </a:rPr>
              <a:t> NOW referred to as: Metabolic dysfunction associated steatotic liver disease</a:t>
            </a:r>
          </a:p>
          <a:p>
            <a:pPr algn="ctr"/>
            <a:endParaRPr lang="en-US" sz="4000" dirty="0">
              <a:solidFill>
                <a:schemeClr val="bg1"/>
              </a:solidFill>
              <a:latin typeface="SwissReSans Light" panose="020B0504020202020204" pitchFamily="34" charset="0"/>
            </a:endParaRPr>
          </a:p>
          <a:p>
            <a:pPr algn="ctr"/>
            <a:r>
              <a:rPr lang="en-US" sz="4000" b="1" dirty="0">
                <a:solidFill>
                  <a:srgbClr val="FFFF00"/>
                </a:solidFill>
                <a:latin typeface="SwissReSans Light" panose="020B0504020202020204" pitchFamily="34" charset="0"/>
              </a:rPr>
              <a:t>MASLD</a:t>
            </a:r>
          </a:p>
        </p:txBody>
      </p:sp>
      <p:pic>
        <p:nvPicPr>
          <p:cNvPr id="22" name="Picture 21">
            <a:extLst>
              <a:ext uri="{FF2B5EF4-FFF2-40B4-BE49-F238E27FC236}">
                <a16:creationId xmlns:a16="http://schemas.microsoft.com/office/drawing/2014/main" id="{B360B471-56CF-4D7B-D408-24530171BA1C}"/>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3" name="Slide Number Placeholder 4">
            <a:extLst>
              <a:ext uri="{FF2B5EF4-FFF2-40B4-BE49-F238E27FC236}">
                <a16:creationId xmlns:a16="http://schemas.microsoft.com/office/drawing/2014/main" id="{4AA3FE00-6EB4-7002-B7A2-04019B09192B}"/>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3</a:t>
            </a:fld>
            <a:endParaRPr lang="en-GB" dirty="0"/>
          </a:p>
        </p:txBody>
      </p:sp>
      <p:sp>
        <p:nvSpPr>
          <p:cNvPr id="2" name="Rectangle 1">
            <a:extLst>
              <a:ext uri="{FF2B5EF4-FFF2-40B4-BE49-F238E27FC236}">
                <a16:creationId xmlns:a16="http://schemas.microsoft.com/office/drawing/2014/main" id="{0C1F61BD-C9E1-4CA2-EACC-33E77591740C}"/>
              </a:ext>
            </a:extLst>
          </p:cNvPr>
          <p:cNvSpPr/>
          <p:nvPr/>
        </p:nvSpPr>
        <p:spPr>
          <a:xfrm>
            <a:off x="4585130" y="1314450"/>
            <a:ext cx="7378270" cy="4001095"/>
          </a:xfrm>
          <a:prstGeom prst="rect">
            <a:avLst/>
          </a:prstGeom>
        </p:spPr>
        <p:txBody>
          <a:bodyPr wrap="square">
            <a:spAutoFit/>
          </a:bodyPr>
          <a:lstStyle/>
          <a:p>
            <a:endParaRPr lang="en-US" dirty="0">
              <a:solidFill>
                <a:srgbClr val="000000"/>
              </a:solidFill>
              <a:latin typeface="SwissReSans Light"/>
            </a:endParaRPr>
          </a:p>
          <a:p>
            <a:endParaRPr lang="en-US" dirty="0">
              <a:solidFill>
                <a:srgbClr val="000000"/>
              </a:solidFill>
              <a:latin typeface="SwissReSans Light"/>
            </a:endParaRPr>
          </a:p>
          <a:p>
            <a:r>
              <a:rPr lang="en-US" dirty="0">
                <a:solidFill>
                  <a:srgbClr val="000000"/>
                </a:solidFill>
                <a:latin typeface="SwissReSans Light"/>
              </a:rPr>
              <a:t>Fatty liver has </a:t>
            </a:r>
            <a:r>
              <a:rPr lang="en-US" b="1" dirty="0">
                <a:solidFill>
                  <a:srgbClr val="000000"/>
                </a:solidFill>
                <a:latin typeface="SwissReSans Light"/>
              </a:rPr>
              <a:t>doubled </a:t>
            </a:r>
            <a:r>
              <a:rPr lang="en-US" dirty="0">
                <a:solidFill>
                  <a:srgbClr val="000000"/>
                </a:solidFill>
                <a:latin typeface="SwissReSans Light"/>
              </a:rPr>
              <a:t>over last 20 yrs with estimates of </a:t>
            </a:r>
            <a:r>
              <a:rPr lang="en-US" b="1" dirty="0">
                <a:solidFill>
                  <a:srgbClr val="000000"/>
                </a:solidFill>
                <a:latin typeface="SwissReSans Light"/>
              </a:rPr>
              <a:t>30-38% </a:t>
            </a:r>
            <a:r>
              <a:rPr lang="en-US" dirty="0">
                <a:solidFill>
                  <a:srgbClr val="000000"/>
                </a:solidFill>
                <a:latin typeface="SwissReSans Light"/>
              </a:rPr>
              <a:t>in adults, Consistent with rise in metabolic syndrome such as obesity and diabetes</a:t>
            </a:r>
          </a:p>
          <a:p>
            <a:endParaRPr lang="en-US" dirty="0">
              <a:solidFill>
                <a:srgbClr val="000000"/>
              </a:solidFill>
              <a:latin typeface="SwissReSans Light"/>
            </a:endParaRPr>
          </a:p>
          <a:p>
            <a:endParaRPr lang="en-US" b="1" dirty="0">
              <a:solidFill>
                <a:srgbClr val="000000"/>
              </a:solidFill>
              <a:latin typeface="SwissReSans Light"/>
            </a:endParaRPr>
          </a:p>
          <a:p>
            <a:endParaRPr lang="en-US" b="1" dirty="0">
              <a:solidFill>
                <a:srgbClr val="000000"/>
              </a:solidFill>
              <a:latin typeface="SwissReSans Light"/>
            </a:endParaRPr>
          </a:p>
          <a:p>
            <a:r>
              <a:rPr lang="en-US" b="1" dirty="0">
                <a:solidFill>
                  <a:srgbClr val="000000"/>
                </a:solidFill>
                <a:latin typeface="SwissReSans Light"/>
              </a:rPr>
              <a:t>10-30% with MASLD have MASH</a:t>
            </a:r>
            <a:r>
              <a:rPr lang="en-US" dirty="0">
                <a:solidFill>
                  <a:srgbClr val="000000"/>
                </a:solidFill>
                <a:latin typeface="SwissReSans Light"/>
              </a:rPr>
              <a:t>  (steatohepatitis)“itis” = inflammation”  </a:t>
            </a:r>
          </a:p>
          <a:p>
            <a:endParaRPr lang="en-US" dirty="0">
              <a:solidFill>
                <a:srgbClr val="000000"/>
              </a:solidFill>
              <a:latin typeface="SwissReSans Light"/>
            </a:endParaRPr>
          </a:p>
          <a:p>
            <a:endParaRPr lang="en-US" dirty="0">
              <a:solidFill>
                <a:srgbClr val="000000"/>
              </a:solidFill>
              <a:latin typeface="SwissReSans Light"/>
            </a:endParaRPr>
          </a:p>
          <a:p>
            <a:r>
              <a:rPr lang="en-US" dirty="0">
                <a:solidFill>
                  <a:srgbClr val="000000"/>
                </a:solidFill>
                <a:latin typeface="SwissReSans Light"/>
              </a:rPr>
              <a:t> and </a:t>
            </a:r>
            <a:r>
              <a:rPr lang="en-US" b="1" dirty="0">
                <a:solidFill>
                  <a:srgbClr val="000000"/>
                </a:solidFill>
                <a:latin typeface="SwissReSans Light"/>
              </a:rPr>
              <a:t>25% </a:t>
            </a:r>
            <a:r>
              <a:rPr lang="en-US" dirty="0">
                <a:solidFill>
                  <a:srgbClr val="000000"/>
                </a:solidFill>
                <a:latin typeface="SwissReSans Light"/>
              </a:rPr>
              <a:t>of those will end up with </a:t>
            </a:r>
            <a:r>
              <a:rPr lang="en-US" b="1" dirty="0">
                <a:solidFill>
                  <a:srgbClr val="000000"/>
                </a:solidFill>
                <a:latin typeface="SwissReSans Light"/>
              </a:rPr>
              <a:t>cirrhosis</a:t>
            </a:r>
          </a:p>
          <a:p>
            <a:endParaRPr lang="en-US" b="1" dirty="0"/>
          </a:p>
          <a:p>
            <a:endParaRPr lang="en-US" sz="2000" dirty="0">
              <a:solidFill>
                <a:srgbClr val="000000"/>
              </a:solidFill>
              <a:latin typeface="SwissReSans Light"/>
            </a:endParaRPr>
          </a:p>
        </p:txBody>
      </p:sp>
      <p:sp>
        <p:nvSpPr>
          <p:cNvPr id="7" name="Rectangle 6">
            <a:extLst>
              <a:ext uri="{FF2B5EF4-FFF2-40B4-BE49-F238E27FC236}">
                <a16:creationId xmlns:a16="http://schemas.microsoft.com/office/drawing/2014/main" id="{C295F822-653E-4415-8C37-3E7B62E66876}"/>
              </a:ext>
            </a:extLst>
          </p:cNvPr>
          <p:cNvSpPr/>
          <p:nvPr/>
        </p:nvSpPr>
        <p:spPr>
          <a:xfrm>
            <a:off x="4694057" y="533399"/>
            <a:ext cx="7378270" cy="707886"/>
          </a:xfrm>
          <a:prstGeom prst="rect">
            <a:avLst/>
          </a:prstGeom>
        </p:spPr>
        <p:txBody>
          <a:bodyPr wrap="square">
            <a:spAutoFit/>
          </a:bodyPr>
          <a:lstStyle/>
          <a:p>
            <a:r>
              <a:rPr lang="en-US" sz="2000" dirty="0">
                <a:solidFill>
                  <a:srgbClr val="000000"/>
                </a:solidFill>
                <a:latin typeface="SwissReSans Light"/>
              </a:rPr>
              <a:t>Associated with </a:t>
            </a:r>
            <a:r>
              <a:rPr lang="en-US" sz="2000" b="1" dirty="0">
                <a:solidFill>
                  <a:srgbClr val="000000"/>
                </a:solidFill>
                <a:latin typeface="SwissReSans Light"/>
              </a:rPr>
              <a:t>Metabolic Syndrome </a:t>
            </a:r>
            <a:r>
              <a:rPr lang="en-US" sz="2000" dirty="0">
                <a:solidFill>
                  <a:srgbClr val="000000"/>
                </a:solidFill>
                <a:latin typeface="SwissReSans Light"/>
              </a:rPr>
              <a:t>which is why fatty liver is the</a:t>
            </a:r>
          </a:p>
          <a:p>
            <a:r>
              <a:rPr lang="en-US" sz="2000" dirty="0">
                <a:solidFill>
                  <a:srgbClr val="000000"/>
                </a:solidFill>
                <a:latin typeface="SwissReSans Light"/>
              </a:rPr>
              <a:t> </a:t>
            </a:r>
            <a:r>
              <a:rPr lang="en-US" sz="2000" b="1" dirty="0">
                <a:solidFill>
                  <a:srgbClr val="000000"/>
                </a:solidFill>
                <a:latin typeface="SwissReSans Light"/>
              </a:rPr>
              <a:t>#1 cause of liver disease in Western countries</a:t>
            </a:r>
            <a:endParaRPr lang="en-US" sz="2000" b="1" dirty="0"/>
          </a:p>
        </p:txBody>
      </p:sp>
    </p:spTree>
    <p:extLst>
      <p:ext uri="{BB962C8B-B14F-4D97-AF65-F5344CB8AC3E}">
        <p14:creationId xmlns:p14="http://schemas.microsoft.com/office/powerpoint/2010/main" val="84337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20F3028-E3DD-47C2-B750-DF03C6252A59}"/>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0" y="0"/>
            <a:ext cx="12209409" cy="6858000"/>
          </a:xfrm>
          <a:prstGeom prst="rect">
            <a:avLst/>
          </a:prstGeom>
        </p:spPr>
      </p:pic>
      <p:sp>
        <p:nvSpPr>
          <p:cNvPr id="6" name="Rectangle 5">
            <a:extLst>
              <a:ext uri="{FF2B5EF4-FFF2-40B4-BE49-F238E27FC236}">
                <a16:creationId xmlns:a16="http://schemas.microsoft.com/office/drawing/2014/main" id="{199229FA-E7FC-434E-8641-DE5D2292EDCC}"/>
              </a:ext>
            </a:extLst>
          </p:cNvPr>
          <p:cNvSpPr/>
          <p:nvPr/>
        </p:nvSpPr>
        <p:spPr>
          <a:xfrm>
            <a:off x="5294595" y="1149457"/>
            <a:ext cx="6914814" cy="3398806"/>
          </a:xfrm>
          <a:prstGeom prst="rect">
            <a:avLst/>
          </a:prstGeom>
          <a:solidFill>
            <a:schemeClr val="tx2">
              <a:alpha val="80000"/>
            </a:schemeClr>
          </a:solidFill>
          <a:ln w="12700" cap="flat" cmpd="sng" algn="ctr">
            <a:no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B5BC998-7E80-48EB-BCE1-EEC1079E11DA}"/>
              </a:ext>
            </a:extLst>
          </p:cNvPr>
          <p:cNvSpPr/>
          <p:nvPr/>
        </p:nvSpPr>
        <p:spPr>
          <a:xfrm>
            <a:off x="795" y="5105400"/>
            <a:ext cx="12207821" cy="990600"/>
          </a:xfrm>
          <a:prstGeom prst="rect">
            <a:avLst/>
          </a:prstGeom>
          <a:solidFill>
            <a:schemeClr val="tx2">
              <a:alpha val="81000"/>
            </a:schemeClr>
          </a:solidFill>
          <a:ln w="12700" cap="flat" cmpd="sng" algn="ctr">
            <a:noFill/>
            <a:prstDash val="solid"/>
            <a:miter lim="800000"/>
          </a:ln>
          <a:effectLst/>
        </p:spPr>
        <p:txBody>
          <a:bodyPr rtlCol="0" anchor="ctr"/>
          <a:lstStyle/>
          <a:p>
            <a:pPr marL="0" marR="0" lvl="0" indent="0" algn="ctr" defTabSz="914126" eaLnBrk="1" fontAlgn="auto" latinLnBrk="0" hangingPunct="1">
              <a:lnSpc>
                <a:spcPct val="100000"/>
              </a:lnSpc>
              <a:spcBef>
                <a:spcPts val="0"/>
              </a:spcBef>
              <a:spcAft>
                <a:spcPts val="0"/>
              </a:spcAft>
              <a:buClrTx/>
              <a:buSzTx/>
              <a:buFontTx/>
              <a:buNone/>
              <a:tabLst/>
              <a:defRPr/>
            </a:pPr>
            <a:endParaRPr kumimoji="0" lang="en-US" sz="1799"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 Placeholder 3"/>
          <p:cNvSpPr>
            <a:spLocks noGrp="1"/>
          </p:cNvSpPr>
          <p:nvPr>
            <p:ph type="body" sz="quarter" idx="16"/>
          </p:nvPr>
        </p:nvSpPr>
        <p:spPr>
          <a:xfrm>
            <a:off x="1" y="5489629"/>
            <a:ext cx="12209408" cy="222142"/>
          </a:xfrm>
        </p:spPr>
        <p:txBody>
          <a:bodyPr anchor="t"/>
          <a:lstStyle/>
          <a:p>
            <a:pPr algn="ctr"/>
            <a:r>
              <a:rPr lang="en-US" sz="1400" dirty="0">
                <a:solidFill>
                  <a:schemeClr val="bg1"/>
                </a:solidFill>
                <a:latin typeface="+mj-lt"/>
              </a:rPr>
              <a:t> Bean studied spider nevi extensively and noted its association with alcoholic cirrhosis.  He was a British physician of the 19</a:t>
            </a:r>
            <a:r>
              <a:rPr lang="en-US" sz="1400" baseline="30000" dirty="0">
                <a:solidFill>
                  <a:schemeClr val="bg1"/>
                </a:solidFill>
                <a:latin typeface="+mj-lt"/>
              </a:rPr>
              <a:t>th</a:t>
            </a:r>
            <a:r>
              <a:rPr lang="en-US" sz="1400" dirty="0">
                <a:solidFill>
                  <a:schemeClr val="bg1"/>
                </a:solidFill>
                <a:latin typeface="+mj-lt"/>
              </a:rPr>
              <a:t> century</a:t>
            </a:r>
          </a:p>
        </p:txBody>
      </p:sp>
      <p:sp>
        <p:nvSpPr>
          <p:cNvPr id="8" name="Rectangle 7">
            <a:extLst>
              <a:ext uri="{FF2B5EF4-FFF2-40B4-BE49-F238E27FC236}">
                <a16:creationId xmlns:a16="http://schemas.microsoft.com/office/drawing/2014/main" id="{6FA7E006-0344-4170-97C1-FB58F95E4063}"/>
              </a:ext>
            </a:extLst>
          </p:cNvPr>
          <p:cNvSpPr/>
          <p:nvPr/>
        </p:nvSpPr>
        <p:spPr>
          <a:xfrm>
            <a:off x="550738" y="540536"/>
            <a:ext cx="4166814" cy="2308324"/>
          </a:xfrm>
          <a:prstGeom prst="rect">
            <a:avLst/>
          </a:prstGeom>
        </p:spPr>
        <p:txBody>
          <a:bodyPr wrap="square">
            <a:spAutoFit/>
          </a:bodyPr>
          <a:lstStyle/>
          <a:p>
            <a:pPr defTabSz="914126"/>
            <a:r>
              <a:rPr lang="en-US" sz="4800" dirty="0">
                <a:solidFill>
                  <a:srgbClr val="0BD0D9">
                    <a:lumMod val="60000"/>
                    <a:lumOff val="40000"/>
                  </a:srgbClr>
                </a:solidFill>
                <a:latin typeface="+mj-lt"/>
                <a:cs typeface="Arial" panose="020B0604020202020204" pitchFamily="34" charset="0"/>
              </a:rPr>
              <a:t>William Bean’s poem on Spider nevi</a:t>
            </a:r>
          </a:p>
        </p:txBody>
      </p:sp>
      <p:grpSp>
        <p:nvGrpSpPr>
          <p:cNvPr id="20" name="Group 19">
            <a:extLst>
              <a:ext uri="{FF2B5EF4-FFF2-40B4-BE49-F238E27FC236}">
                <a16:creationId xmlns:a16="http://schemas.microsoft.com/office/drawing/2014/main" id="{723EBDCB-7C58-4A5A-9C3E-C61B242BCEDA}"/>
              </a:ext>
            </a:extLst>
          </p:cNvPr>
          <p:cNvGrpSpPr/>
          <p:nvPr/>
        </p:nvGrpSpPr>
        <p:grpSpPr>
          <a:xfrm>
            <a:off x="5644348" y="1409121"/>
            <a:ext cx="6215309" cy="2879478"/>
            <a:chOff x="5695309" y="1379017"/>
            <a:chExt cx="6215309" cy="2879478"/>
          </a:xfrm>
        </p:grpSpPr>
        <p:sp>
          <p:nvSpPr>
            <p:cNvPr id="12" name="Rectangle 11">
              <a:extLst>
                <a:ext uri="{FF2B5EF4-FFF2-40B4-BE49-F238E27FC236}">
                  <a16:creationId xmlns:a16="http://schemas.microsoft.com/office/drawing/2014/main" id="{E779A8ED-8F27-426B-B4E4-9ED715BB4EA4}"/>
                </a:ext>
              </a:extLst>
            </p:cNvPr>
            <p:cNvSpPr/>
            <p:nvPr/>
          </p:nvSpPr>
          <p:spPr>
            <a:xfrm>
              <a:off x="5695309" y="1379017"/>
              <a:ext cx="2697790" cy="369332"/>
            </a:xfrm>
            <a:prstGeom prst="rect">
              <a:avLst/>
            </a:prstGeom>
          </p:spPr>
          <p:txBody>
            <a:bodyPr wrap="none">
              <a:spAutoFit/>
            </a:bodyPr>
            <a:lstStyle/>
            <a:p>
              <a:r>
                <a:rPr lang="en-US" dirty="0">
                  <a:solidFill>
                    <a:prstClr val="white"/>
                  </a:solidFill>
                </a:rPr>
                <a:t>“An older Miss Muffett…</a:t>
              </a:r>
              <a:endParaRPr lang="en-US" dirty="0"/>
            </a:p>
          </p:txBody>
        </p:sp>
        <p:sp>
          <p:nvSpPr>
            <p:cNvPr id="13" name="Rectangle 12">
              <a:extLst>
                <a:ext uri="{FF2B5EF4-FFF2-40B4-BE49-F238E27FC236}">
                  <a16:creationId xmlns:a16="http://schemas.microsoft.com/office/drawing/2014/main" id="{1D8DBA8B-E4DE-4F80-9259-4BFDABDBC5E2}"/>
                </a:ext>
              </a:extLst>
            </p:cNvPr>
            <p:cNvSpPr/>
            <p:nvPr/>
          </p:nvSpPr>
          <p:spPr>
            <a:xfrm>
              <a:off x="7199148" y="1832509"/>
              <a:ext cx="2516971" cy="369332"/>
            </a:xfrm>
            <a:prstGeom prst="rect">
              <a:avLst/>
            </a:prstGeom>
          </p:spPr>
          <p:txBody>
            <a:bodyPr wrap="none">
              <a:spAutoFit/>
            </a:bodyPr>
            <a:lstStyle/>
            <a:p>
              <a:r>
                <a:rPr lang="en-US" dirty="0">
                  <a:solidFill>
                    <a:prstClr val="white"/>
                  </a:solidFill>
                </a:rPr>
                <a:t>…Decided to rough it…</a:t>
              </a:r>
              <a:endParaRPr lang="en-US" dirty="0"/>
            </a:p>
          </p:txBody>
        </p:sp>
        <p:sp>
          <p:nvSpPr>
            <p:cNvPr id="14" name="Rectangle 13">
              <a:extLst>
                <a:ext uri="{FF2B5EF4-FFF2-40B4-BE49-F238E27FC236}">
                  <a16:creationId xmlns:a16="http://schemas.microsoft.com/office/drawing/2014/main" id="{A284839B-BE96-4033-A92D-AD65B373C6CB}"/>
                </a:ext>
              </a:extLst>
            </p:cNvPr>
            <p:cNvSpPr/>
            <p:nvPr/>
          </p:nvSpPr>
          <p:spPr>
            <a:xfrm>
              <a:off x="8261927" y="2286000"/>
              <a:ext cx="3648691" cy="369332"/>
            </a:xfrm>
            <a:prstGeom prst="rect">
              <a:avLst/>
            </a:prstGeom>
          </p:spPr>
          <p:txBody>
            <a:bodyPr wrap="none">
              <a:spAutoFit/>
            </a:bodyPr>
            <a:lstStyle/>
            <a:p>
              <a:r>
                <a:rPr lang="en-US" dirty="0">
                  <a:solidFill>
                    <a:prstClr val="white"/>
                  </a:solidFill>
                </a:rPr>
                <a:t>…And lived upon whisky and gin.”</a:t>
              </a:r>
              <a:endParaRPr lang="en-US" dirty="0"/>
            </a:p>
          </p:txBody>
        </p:sp>
        <p:sp>
          <p:nvSpPr>
            <p:cNvPr id="15" name="Rectangle 14">
              <a:extLst>
                <a:ext uri="{FF2B5EF4-FFF2-40B4-BE49-F238E27FC236}">
                  <a16:creationId xmlns:a16="http://schemas.microsoft.com/office/drawing/2014/main" id="{4006530B-05B0-40A3-B9E7-2442AA93037E}"/>
                </a:ext>
              </a:extLst>
            </p:cNvPr>
            <p:cNvSpPr/>
            <p:nvPr/>
          </p:nvSpPr>
          <p:spPr>
            <a:xfrm>
              <a:off x="5695309" y="2819400"/>
              <a:ext cx="2878096" cy="369332"/>
            </a:xfrm>
            <a:prstGeom prst="rect">
              <a:avLst/>
            </a:prstGeom>
          </p:spPr>
          <p:txBody>
            <a:bodyPr wrap="none">
              <a:spAutoFit/>
            </a:bodyPr>
            <a:lstStyle/>
            <a:p>
              <a:r>
                <a:rPr lang="en-US" dirty="0">
                  <a:solidFill>
                    <a:prstClr val="white"/>
                  </a:solidFill>
                </a:rPr>
                <a:t>“Red hands and a spider…</a:t>
              </a:r>
              <a:endParaRPr lang="en-US" dirty="0"/>
            </a:p>
          </p:txBody>
        </p:sp>
        <p:sp>
          <p:nvSpPr>
            <p:cNvPr id="16" name="Rectangle 15">
              <a:extLst>
                <a:ext uri="{FF2B5EF4-FFF2-40B4-BE49-F238E27FC236}">
                  <a16:creationId xmlns:a16="http://schemas.microsoft.com/office/drawing/2014/main" id="{67ED8788-E11D-42C0-995C-09DD0262837D}"/>
                </a:ext>
              </a:extLst>
            </p:cNvPr>
            <p:cNvSpPr/>
            <p:nvPr/>
          </p:nvSpPr>
          <p:spPr>
            <a:xfrm>
              <a:off x="7108417" y="3354282"/>
              <a:ext cx="2893869" cy="369332"/>
            </a:xfrm>
            <a:prstGeom prst="rect">
              <a:avLst/>
            </a:prstGeom>
          </p:spPr>
          <p:txBody>
            <a:bodyPr wrap="none">
              <a:spAutoFit/>
            </a:bodyPr>
            <a:lstStyle/>
            <a:p>
              <a:r>
                <a:rPr lang="en-US" dirty="0">
                  <a:solidFill>
                    <a:prstClr val="white"/>
                  </a:solidFill>
                </a:rPr>
                <a:t>…Developed outside her –</a:t>
              </a:r>
              <a:endParaRPr lang="en-US" dirty="0"/>
            </a:p>
          </p:txBody>
        </p:sp>
        <p:sp>
          <p:nvSpPr>
            <p:cNvPr id="19" name="Rectangle 18">
              <a:extLst>
                <a:ext uri="{FF2B5EF4-FFF2-40B4-BE49-F238E27FC236}">
                  <a16:creationId xmlns:a16="http://schemas.microsoft.com/office/drawing/2014/main" id="{9B280D1F-BA1F-4781-8B2C-1E49276A4C54}"/>
                </a:ext>
              </a:extLst>
            </p:cNvPr>
            <p:cNvSpPr/>
            <p:nvPr/>
          </p:nvSpPr>
          <p:spPr>
            <a:xfrm>
              <a:off x="8610600" y="3889163"/>
              <a:ext cx="3170227" cy="369332"/>
            </a:xfrm>
            <a:prstGeom prst="rect">
              <a:avLst/>
            </a:prstGeom>
          </p:spPr>
          <p:txBody>
            <a:bodyPr wrap="none">
              <a:spAutoFit/>
            </a:bodyPr>
            <a:lstStyle/>
            <a:p>
              <a:r>
                <a:rPr lang="en-US" dirty="0">
                  <a:solidFill>
                    <a:prstClr val="white"/>
                  </a:solidFill>
                </a:rPr>
                <a:t>…Such are the wages of sin.”</a:t>
              </a:r>
              <a:endParaRPr lang="en-US" dirty="0"/>
            </a:p>
          </p:txBody>
        </p:sp>
      </p:grpSp>
      <p:sp>
        <p:nvSpPr>
          <p:cNvPr id="21" name="Footer">
            <a:extLst>
              <a:ext uri="{FF2B5EF4-FFF2-40B4-BE49-F238E27FC236}">
                <a16:creationId xmlns:a16="http://schemas.microsoft.com/office/drawing/2014/main" id="{2067DDCF-1699-40E7-AFC2-E29D126431C7}"/>
              </a:ext>
            </a:extLst>
          </p:cNvPr>
          <p:cNvSpPr txBox="1">
            <a:spLocks/>
          </p:cNvSpPr>
          <p:nvPr>
            <p:custDataLst>
              <p:tags r:id="rId1"/>
            </p:custDataLst>
          </p:nvPr>
        </p:nvSpPr>
        <p:spPr bwMode="black">
          <a:xfrm>
            <a:off x="3120661" y="6505850"/>
            <a:ext cx="7871883" cy="139700"/>
          </a:xfrm>
          <a:prstGeom prst="rect">
            <a:avLst/>
          </a:prstGeom>
        </p:spPr>
        <p:txBody>
          <a:bodyPr vert="horz" wrap="none" lIns="0" tIns="0" rIns="0" bIns="0" rtlCol="0" anchor="b" anchorCtr="0"/>
          <a:lstStyle/>
          <a:p>
            <a:pPr marL="0" algn="r" defTabSz="914400" rtl="0" eaLnBrk="1" latinLnBrk="0" hangingPunct="1"/>
            <a:r>
              <a:rPr lang="it-IT" sz="1000" b="0" kern="1200" dirty="0">
                <a:solidFill>
                  <a:schemeClr val="bg1"/>
                </a:solidFill>
                <a:latin typeface="SwissReSans" pitchFamily="34" charset="0"/>
                <a:ea typeface="+mn-ea"/>
                <a:cs typeface="+mn-cs"/>
              </a:rPr>
              <a:t>Elyssa Del Valle, M.D.</a:t>
            </a:r>
            <a:endParaRPr lang="en-GB" sz="1000" b="0" kern="1200" dirty="0">
              <a:solidFill>
                <a:schemeClr val="bg1"/>
              </a:solidFill>
              <a:latin typeface="SwissReSans" pitchFamily="34" charset="0"/>
              <a:ea typeface="+mn-ea"/>
              <a:cs typeface="+mn-cs"/>
            </a:endParaRPr>
          </a:p>
        </p:txBody>
      </p:sp>
      <p:pic>
        <p:nvPicPr>
          <p:cNvPr id="22" name="Picture 21">
            <a:extLst>
              <a:ext uri="{FF2B5EF4-FFF2-40B4-BE49-F238E27FC236}">
                <a16:creationId xmlns:a16="http://schemas.microsoft.com/office/drawing/2014/main" id="{60EE2F1F-0582-48B4-9F66-4A6B7FB6D3B7}"/>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7" name="Slide Number Placeholder 4">
            <a:extLst>
              <a:ext uri="{FF2B5EF4-FFF2-40B4-BE49-F238E27FC236}">
                <a16:creationId xmlns:a16="http://schemas.microsoft.com/office/drawing/2014/main" id="{33D2E6D2-B4BC-4959-B002-785302F47B98}"/>
              </a:ext>
            </a:extLst>
          </p:cNvPr>
          <p:cNvSpPr txBox="1">
            <a:spLocks/>
          </p:cNvSpPr>
          <p:nvPr>
            <p:custDataLst>
              <p:tags r:id="rId3"/>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30</a:t>
            </a:fld>
            <a:endParaRPr lang="en-GB" dirty="0">
              <a:solidFill>
                <a:schemeClr val="bg1"/>
              </a:solidFill>
            </a:endParaRPr>
          </a:p>
        </p:txBody>
      </p:sp>
    </p:spTree>
    <p:extLst>
      <p:ext uri="{BB962C8B-B14F-4D97-AF65-F5344CB8AC3E}">
        <p14:creationId xmlns:p14="http://schemas.microsoft.com/office/powerpoint/2010/main" val="40324811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2EC52A-CCED-47F0-B4EE-D5DA940BD1BE}"/>
              </a:ext>
            </a:extLst>
          </p:cNvPr>
          <p:cNvSpPr>
            <a:spLocks noGrp="1"/>
          </p:cNvSpPr>
          <p:nvPr>
            <p:ph sz="half" idx="1"/>
          </p:nvPr>
        </p:nvSpPr>
        <p:spPr>
          <a:xfrm>
            <a:off x="752051" y="1628774"/>
            <a:ext cx="5328000" cy="4392000"/>
          </a:xfrm>
        </p:spPr>
        <p:txBody>
          <a:bodyPr>
            <a:normAutofit/>
          </a:bodyPr>
          <a:lstStyle/>
          <a:p>
            <a:pPr marL="0" indent="0">
              <a:buNone/>
            </a:pPr>
            <a:r>
              <a:rPr lang="en-GB" sz="2000" dirty="0"/>
              <a:t>Lab Tests:  The Real Liver Function Tests</a:t>
            </a:r>
          </a:p>
          <a:p>
            <a:pPr marL="0" indent="0">
              <a:buNone/>
            </a:pPr>
            <a:endParaRPr lang="en-GB" dirty="0"/>
          </a:p>
          <a:p>
            <a:pPr marL="553187" lvl="1" indent="-285750"/>
            <a:r>
              <a:rPr lang="en-GB" sz="1800" dirty="0"/>
              <a:t>Low Platelets</a:t>
            </a:r>
          </a:p>
          <a:p>
            <a:pPr marL="267437" lvl="1" indent="0">
              <a:buNone/>
            </a:pPr>
            <a:endParaRPr lang="en-GB" sz="1800" dirty="0"/>
          </a:p>
          <a:p>
            <a:pPr marL="553187" lvl="1" indent="-285750"/>
            <a:r>
              <a:rPr lang="en-GB" sz="1800" dirty="0"/>
              <a:t>Low Albumin</a:t>
            </a:r>
          </a:p>
          <a:p>
            <a:pPr marL="267437" lvl="1" indent="0">
              <a:buNone/>
            </a:pPr>
            <a:endParaRPr lang="en-GB" sz="1800" dirty="0"/>
          </a:p>
          <a:p>
            <a:pPr marL="553187" lvl="1" indent="-285750"/>
            <a:r>
              <a:rPr lang="en-GB" sz="1800" dirty="0"/>
              <a:t>Elevated INR or Protime</a:t>
            </a:r>
          </a:p>
          <a:p>
            <a:pPr marL="267437" lvl="1" indent="0">
              <a:buNone/>
            </a:pPr>
            <a:endParaRPr lang="en-GB" sz="1800" dirty="0"/>
          </a:p>
          <a:p>
            <a:pPr marL="553187" lvl="1" indent="-285750"/>
            <a:r>
              <a:rPr lang="en-GB" sz="1800" dirty="0"/>
              <a:t>FibroTest/Fibrosure scores 0-1 give degree of fibrosis</a:t>
            </a:r>
          </a:p>
          <a:p>
            <a:pPr marL="267437" lvl="1" indent="0">
              <a:buNone/>
            </a:pPr>
            <a:endParaRPr lang="en-GB" sz="1800" dirty="0"/>
          </a:p>
          <a:p>
            <a:pPr marL="553187" lvl="1" indent="-285750"/>
            <a:r>
              <a:rPr lang="en-GB" sz="1800" dirty="0"/>
              <a:t>Fib – 4  (first line tool for risk stratification in those with chronic liver disease of any type)</a:t>
            </a:r>
          </a:p>
        </p:txBody>
      </p:sp>
      <p:sp>
        <p:nvSpPr>
          <p:cNvPr id="3" name="Content Placeholder 2">
            <a:extLst>
              <a:ext uri="{FF2B5EF4-FFF2-40B4-BE49-F238E27FC236}">
                <a16:creationId xmlns:a16="http://schemas.microsoft.com/office/drawing/2014/main" id="{236FD1C3-D9DB-421D-8E3A-E0966B60E6F1}"/>
              </a:ext>
            </a:extLst>
          </p:cNvPr>
          <p:cNvSpPr>
            <a:spLocks noGrp="1"/>
          </p:cNvSpPr>
          <p:nvPr>
            <p:ph sz="half" idx="2"/>
          </p:nvPr>
        </p:nvSpPr>
        <p:spPr/>
        <p:txBody>
          <a:bodyPr/>
          <a:lstStyle/>
          <a:p>
            <a:pPr marL="0" indent="0">
              <a:buNone/>
            </a:pPr>
            <a:r>
              <a:rPr lang="en-GB" sz="2000" dirty="0"/>
              <a:t>Imaging suggesting Liver Disease</a:t>
            </a:r>
          </a:p>
          <a:p>
            <a:pPr marL="0" indent="0">
              <a:buNone/>
            </a:pPr>
            <a:endParaRPr lang="en-GB" dirty="0"/>
          </a:p>
          <a:p>
            <a:pPr marL="553187" lvl="1" indent="-285750"/>
            <a:r>
              <a:rPr lang="en-GB" sz="1800" dirty="0"/>
              <a:t>Abdominal Ultrasound with increased echogenicity suggests steatosis</a:t>
            </a:r>
          </a:p>
          <a:p>
            <a:pPr marL="267437" lvl="1" indent="0">
              <a:buNone/>
            </a:pPr>
            <a:endParaRPr lang="en-GB" sz="1800" dirty="0"/>
          </a:p>
          <a:p>
            <a:pPr marL="553187" lvl="1" indent="-285750"/>
            <a:r>
              <a:rPr lang="en-GB" sz="1800" dirty="0"/>
              <a:t>CT with hypoattenuation suggests steatosis</a:t>
            </a:r>
          </a:p>
          <a:p>
            <a:pPr marL="267437" lvl="1" indent="0">
              <a:buNone/>
            </a:pPr>
            <a:endParaRPr lang="en-GB" sz="1800" dirty="0"/>
          </a:p>
          <a:p>
            <a:pPr marL="553187" lvl="1" indent="-285750"/>
            <a:r>
              <a:rPr lang="en-GB" sz="1800" dirty="0"/>
              <a:t>FibroScan gives degree of fibrosis stage and CAP (controlled attenuation parameter) gives degree of steatosis</a:t>
            </a:r>
          </a:p>
        </p:txBody>
      </p:sp>
      <p:sp>
        <p:nvSpPr>
          <p:cNvPr id="4" name="Title 3">
            <a:extLst>
              <a:ext uri="{FF2B5EF4-FFF2-40B4-BE49-F238E27FC236}">
                <a16:creationId xmlns:a16="http://schemas.microsoft.com/office/drawing/2014/main" id="{4FCCB95A-6418-4C0A-91E7-D615EC6D3808}"/>
              </a:ext>
            </a:extLst>
          </p:cNvPr>
          <p:cNvSpPr>
            <a:spLocks noGrp="1"/>
          </p:cNvSpPr>
          <p:nvPr>
            <p:ph type="title"/>
          </p:nvPr>
        </p:nvSpPr>
        <p:spPr>
          <a:xfrm>
            <a:off x="695325" y="381001"/>
            <a:ext cx="11017250" cy="914400"/>
          </a:xfrm>
        </p:spPr>
        <p:txBody>
          <a:bodyPr/>
          <a:lstStyle/>
          <a:p>
            <a:r>
              <a:rPr lang="en-GB" sz="5400" dirty="0">
                <a:solidFill>
                  <a:srgbClr val="FF0000"/>
                </a:solidFill>
              </a:rPr>
              <a:t>Red Flags that suggest liver failure</a:t>
            </a:r>
          </a:p>
        </p:txBody>
      </p:sp>
      <p:sp>
        <p:nvSpPr>
          <p:cNvPr id="5" name="Slide Number Placeholder 4">
            <a:extLst>
              <a:ext uri="{FF2B5EF4-FFF2-40B4-BE49-F238E27FC236}">
                <a16:creationId xmlns:a16="http://schemas.microsoft.com/office/drawing/2014/main" id="{DCD3E63E-6463-44BE-A0B6-FC0AAEA1DE30}"/>
              </a:ext>
            </a:extLst>
          </p:cNvPr>
          <p:cNvSpPr>
            <a:spLocks noGrp="1"/>
          </p:cNvSpPr>
          <p:nvPr>
            <p:ph type="sldNum" sz="quarter" idx="12"/>
          </p:nvPr>
        </p:nvSpPr>
        <p:spPr/>
        <p:txBody>
          <a:bodyPr/>
          <a:lstStyle/>
          <a:p>
            <a:fld id="{5E4D2043-7E31-4A53-BD33-72A88E682172}" type="slidenum">
              <a:rPr lang="en-US" smtClean="0"/>
              <a:pPr/>
              <a:t>31</a:t>
            </a:fld>
            <a:endParaRPr lang="en-US" dirty="0"/>
          </a:p>
        </p:txBody>
      </p:sp>
    </p:spTree>
    <p:extLst>
      <p:ext uri="{BB962C8B-B14F-4D97-AF65-F5344CB8AC3E}">
        <p14:creationId xmlns:p14="http://schemas.microsoft.com/office/powerpoint/2010/main" val="8930476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7AEB9-291A-4EAE-8645-91471C177BD2}"/>
              </a:ext>
            </a:extLst>
          </p:cNvPr>
          <p:cNvSpPr>
            <a:spLocks noGrp="1"/>
          </p:cNvSpPr>
          <p:nvPr>
            <p:ph type="title"/>
          </p:nvPr>
        </p:nvSpPr>
        <p:spPr>
          <a:xfrm>
            <a:off x="695325" y="518746"/>
            <a:ext cx="11017250" cy="2406196"/>
          </a:xfrm>
        </p:spPr>
        <p:txBody>
          <a:bodyPr/>
          <a:lstStyle/>
          <a:p>
            <a:r>
              <a:rPr lang="en-GB" dirty="0"/>
              <a:t>Case </a:t>
            </a:r>
            <a:br>
              <a:rPr lang="en-GB" dirty="0"/>
            </a:br>
            <a:br>
              <a:rPr lang="en-GB" dirty="0"/>
            </a:br>
            <a:r>
              <a:rPr lang="en-GB" dirty="0"/>
              <a:t>40-year-old businesswoman applying for 1.2 million Euros whole life policy</a:t>
            </a:r>
          </a:p>
        </p:txBody>
      </p:sp>
      <p:sp>
        <p:nvSpPr>
          <p:cNvPr id="3" name="Slide Number Placeholder 2">
            <a:extLst>
              <a:ext uri="{FF2B5EF4-FFF2-40B4-BE49-F238E27FC236}">
                <a16:creationId xmlns:a16="http://schemas.microsoft.com/office/drawing/2014/main" id="{374481E5-10F4-4E98-A725-325B16B5A6BD}"/>
              </a:ext>
            </a:extLst>
          </p:cNvPr>
          <p:cNvSpPr>
            <a:spLocks noGrp="1"/>
          </p:cNvSpPr>
          <p:nvPr>
            <p:ph type="sldNum" sz="quarter" idx="15"/>
          </p:nvPr>
        </p:nvSpPr>
        <p:spPr/>
        <p:txBody>
          <a:bodyPr/>
          <a:lstStyle/>
          <a:p>
            <a:fld id="{5E4D2043-7E31-4A53-BD33-72A88E682172}" type="slidenum">
              <a:rPr lang="en-US" smtClean="0"/>
              <a:pPr/>
              <a:t>32</a:t>
            </a:fld>
            <a:endParaRPr lang="en-US"/>
          </a:p>
        </p:txBody>
      </p:sp>
      <p:sp>
        <p:nvSpPr>
          <p:cNvPr id="5" name="Rectangle 4">
            <a:extLst>
              <a:ext uri="{FF2B5EF4-FFF2-40B4-BE49-F238E27FC236}">
                <a16:creationId xmlns:a16="http://schemas.microsoft.com/office/drawing/2014/main" id="{C8CB0D4E-8128-4943-B4CA-9FAB1C5682F3}"/>
              </a:ext>
            </a:extLst>
          </p:cNvPr>
          <p:cNvSpPr/>
          <p:nvPr/>
        </p:nvSpPr>
        <p:spPr>
          <a:xfrm>
            <a:off x="6020656" y="6256962"/>
            <a:ext cx="5106073"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
        <p:nvSpPr>
          <p:cNvPr id="6" name="TextBox 5">
            <a:extLst>
              <a:ext uri="{FF2B5EF4-FFF2-40B4-BE49-F238E27FC236}">
                <a16:creationId xmlns:a16="http://schemas.microsoft.com/office/drawing/2014/main" id="{070ECD20-09E9-5E3F-3CCA-0C78BFE367E5}"/>
              </a:ext>
            </a:extLst>
          </p:cNvPr>
          <p:cNvSpPr txBox="1"/>
          <p:nvPr>
            <p:custDataLst>
              <p:tags r:id="rId1"/>
            </p:custDataLst>
          </p:nvPr>
        </p:nvSpPr>
        <p:spPr>
          <a:xfrm>
            <a:off x="3120661" y="6505850"/>
            <a:ext cx="7871883" cy="139700"/>
          </a:xfrm>
          <a:prstGeom prst="rect">
            <a:avLst/>
          </a:prstGeom>
          <a:noFill/>
        </p:spPr>
        <p:txBody>
          <a:bodyPr vert="horz" wrap="square" lIns="0" tIns="0" rIns="0" bIns="0" rtlCol="0" anchor="b" anchorCtr="0">
            <a:noAutofit/>
          </a:bodyPr>
          <a:lstStyle/>
          <a:p>
            <a:pPr algn="r"/>
            <a:endParaRPr lang="en-GB" sz="1000" dirty="0" err="1">
              <a:solidFill>
                <a:srgbClr val="FFFFFF"/>
              </a:solidFill>
              <a:latin typeface="SwissReSans" panose="020B0604020202020204" pitchFamily="34" charset="0"/>
            </a:endParaRPr>
          </a:p>
        </p:txBody>
      </p:sp>
      <p:pic>
        <p:nvPicPr>
          <p:cNvPr id="4" name="Picture 3">
            <a:extLst>
              <a:ext uri="{FF2B5EF4-FFF2-40B4-BE49-F238E27FC236}">
                <a16:creationId xmlns:a16="http://schemas.microsoft.com/office/drawing/2014/main" id="{CD818C92-F69F-3CC1-074C-82466B64980E}"/>
              </a:ext>
            </a:extLst>
          </p:cNvPr>
          <p:cNvPicPr>
            <a:picLocks noChangeAspect="1"/>
          </p:cNvPicPr>
          <p:nvPr/>
        </p:nvPicPr>
        <p:blipFill>
          <a:blip r:embed="rId4"/>
          <a:stretch>
            <a:fillRect/>
          </a:stretch>
        </p:blipFill>
        <p:spPr>
          <a:xfrm>
            <a:off x="5234352" y="3339653"/>
            <a:ext cx="4929188" cy="3000375"/>
          </a:xfrm>
          <a:prstGeom prst="rect">
            <a:avLst/>
          </a:prstGeom>
        </p:spPr>
      </p:pic>
    </p:spTree>
    <p:extLst>
      <p:ext uri="{BB962C8B-B14F-4D97-AF65-F5344CB8AC3E}">
        <p14:creationId xmlns:p14="http://schemas.microsoft.com/office/powerpoint/2010/main" val="10068877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0B2CA6-D440-46E8-8E0C-F29323AA4A32}"/>
              </a:ext>
            </a:extLst>
          </p:cNvPr>
          <p:cNvSpPr>
            <a:spLocks noGrp="1"/>
          </p:cNvSpPr>
          <p:nvPr>
            <p:ph type="title"/>
          </p:nvPr>
        </p:nvSpPr>
        <p:spPr>
          <a:xfrm>
            <a:off x="695325" y="409576"/>
            <a:ext cx="11017250" cy="1320390"/>
          </a:xfrm>
        </p:spPr>
        <p:txBody>
          <a:bodyPr/>
          <a:lstStyle/>
          <a:p>
            <a:r>
              <a:rPr lang="en-US" dirty="0"/>
              <a:t>Case</a:t>
            </a:r>
          </a:p>
        </p:txBody>
      </p:sp>
      <p:sp>
        <p:nvSpPr>
          <p:cNvPr id="4" name="Slide Number Placeholder 3">
            <a:extLst>
              <a:ext uri="{FF2B5EF4-FFF2-40B4-BE49-F238E27FC236}">
                <a16:creationId xmlns:a16="http://schemas.microsoft.com/office/drawing/2014/main" id="{CDD3F56F-77FB-427D-B1E3-FFFDE69629FB}"/>
              </a:ext>
            </a:extLst>
          </p:cNvPr>
          <p:cNvSpPr>
            <a:spLocks noGrp="1"/>
          </p:cNvSpPr>
          <p:nvPr>
            <p:ph type="sldNum" sz="quarter" idx="15"/>
          </p:nvPr>
        </p:nvSpPr>
        <p:spPr>
          <a:xfrm>
            <a:off x="11414762" y="6448424"/>
            <a:ext cx="441616" cy="2066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7" name="Text Placeholder 6">
            <a:extLst>
              <a:ext uri="{FF2B5EF4-FFF2-40B4-BE49-F238E27FC236}">
                <a16:creationId xmlns:a16="http://schemas.microsoft.com/office/drawing/2014/main" id="{AFAEF706-F803-4B49-8FF9-9483AB60BF9C}"/>
              </a:ext>
            </a:extLst>
          </p:cNvPr>
          <p:cNvSpPr>
            <a:spLocks noGrp="1"/>
          </p:cNvSpPr>
          <p:nvPr>
            <p:ph type="body" sz="quarter" idx="16"/>
          </p:nvPr>
        </p:nvSpPr>
        <p:spPr>
          <a:xfrm>
            <a:off x="695323" y="1978854"/>
            <a:ext cx="11017250" cy="3562585"/>
          </a:xfrm>
        </p:spPr>
        <p:txBody>
          <a:bodyPr/>
          <a:lstStyle/>
          <a:p>
            <a:r>
              <a:rPr lang="en-US" dirty="0"/>
              <a:t>Application questionnaire:  Last office visit 1 year ago for routine medical.  Note indicated no concerns, blood sugar high normal and given mother has DM, she was advised to watch diet.</a:t>
            </a:r>
          </a:p>
          <a:p>
            <a:pPr marL="0" indent="0">
              <a:buNone/>
            </a:pPr>
            <a:endParaRPr lang="en-US" dirty="0"/>
          </a:p>
          <a:p>
            <a:r>
              <a:rPr lang="en-US" dirty="0"/>
              <a:t>Admits 1, occasionally 2 glasses wine  most days; occasionally will have 2 cocktails on girl’s night out </a:t>
            </a:r>
          </a:p>
          <a:p>
            <a:endParaRPr lang="en-US" dirty="0"/>
          </a:p>
          <a:p>
            <a:r>
              <a:rPr lang="en-US" dirty="0"/>
              <a:t>MVR remote DUI 18 years ago when age 22.   RX neg, </a:t>
            </a:r>
            <a:r>
              <a:rPr lang="en-US" u="sng" dirty="0"/>
              <a:t>Medical records not requested</a:t>
            </a:r>
          </a:p>
          <a:p>
            <a:endParaRPr lang="en-US" dirty="0"/>
          </a:p>
          <a:p>
            <a:r>
              <a:rPr lang="en-US" dirty="0"/>
              <a:t>5’7” (170 cm) 220 </a:t>
            </a:r>
            <a:r>
              <a:rPr lang="en-US" dirty="0" err="1"/>
              <a:t>lbs</a:t>
            </a:r>
            <a:r>
              <a:rPr lang="en-US" dirty="0"/>
              <a:t> (99.7 kg)  125/72,  T Chol 220 mg/dL (5.7 mmol/L) , HDL 75 mg/dL (4.2 mmol/L), Trigs 165 mg/dL (9.2 mmol/L),  LFTs - AST 68 IU/L, ALT 41 IU/L, Albumin 36 g/L,  A1C 6.1 % , HOS neg for proteinuria </a:t>
            </a:r>
          </a:p>
          <a:p>
            <a:endParaRPr lang="en-US" dirty="0"/>
          </a:p>
          <a:p>
            <a:pPr marL="0" indent="0">
              <a:buNone/>
            </a:pPr>
            <a:r>
              <a:rPr lang="en-US" dirty="0"/>
              <a:t>UW decision:  Small rating due to build and A1C – 150%</a:t>
            </a:r>
          </a:p>
        </p:txBody>
      </p:sp>
      <p:sp>
        <p:nvSpPr>
          <p:cNvPr id="8" name="TextBox 7">
            <a:extLst>
              <a:ext uri="{FF2B5EF4-FFF2-40B4-BE49-F238E27FC236}">
                <a16:creationId xmlns:a16="http://schemas.microsoft.com/office/drawing/2014/main" id="{38BDF1E0-2908-4E28-9033-53BF34EFDEAD}"/>
              </a:ext>
            </a:extLst>
          </p:cNvPr>
          <p:cNvSpPr txBox="1"/>
          <p:nvPr>
            <p:custDataLst>
              <p:tags r:id="rId1"/>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chemeClr val="bg1"/>
                </a:solidFill>
                <a:latin typeface="SwissReSans" pitchFamily="34" charset="0"/>
              </a:defRPr>
            </a:lvl1pPr>
          </a:lstStyle>
          <a:p>
            <a:r>
              <a:rPr lang="en-GB">
                <a:solidFill>
                  <a:srgbClr val="FFFFFF"/>
                </a:solidFill>
              </a:rPr>
              <a:t>Christina Kutarna, Christina McWatt, Elyssa Del Valle, M.D. | Claim Forum Sep 2022</a:t>
            </a:r>
            <a:endParaRPr lang="en-GB" dirty="0" err="1">
              <a:solidFill>
                <a:srgbClr val="FFFFFF"/>
              </a:solidFill>
            </a:endParaRPr>
          </a:p>
        </p:txBody>
      </p:sp>
      <p:sp>
        <p:nvSpPr>
          <p:cNvPr id="9" name="TextBox 8">
            <a:extLst>
              <a:ext uri="{FF2B5EF4-FFF2-40B4-BE49-F238E27FC236}">
                <a16:creationId xmlns:a16="http://schemas.microsoft.com/office/drawing/2014/main" id="{D497808C-E3DF-4859-86E8-F0F063A9BC22}"/>
              </a:ext>
            </a:extLst>
          </p:cNvPr>
          <p:cNvSpPr txBox="1"/>
          <p:nvPr>
            <p:custDataLst>
              <p:tags r:id="rId2"/>
            </p:custDataLst>
          </p:nvPr>
        </p:nvSpPr>
        <p:spPr bwMode="gray">
          <a:xfrm>
            <a:off x="11271258" y="6484419"/>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endParaRPr lang="en-GB" dirty="0" err="1">
              <a:solidFill>
                <a:srgbClr val="FFFFFF"/>
              </a:solidFill>
            </a:endParaRPr>
          </a:p>
        </p:txBody>
      </p:sp>
      <p:sp>
        <p:nvSpPr>
          <p:cNvPr id="10" name="Rectangle 9">
            <a:extLst>
              <a:ext uri="{FF2B5EF4-FFF2-40B4-BE49-F238E27FC236}">
                <a16:creationId xmlns:a16="http://schemas.microsoft.com/office/drawing/2014/main" id="{0501026F-C5B8-4A4B-87D5-28976AF49672}"/>
              </a:ext>
            </a:extLst>
          </p:cNvPr>
          <p:cNvSpPr/>
          <p:nvPr/>
        </p:nvSpPr>
        <p:spPr>
          <a:xfrm>
            <a:off x="6096000" y="6256962"/>
            <a:ext cx="5030729"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15249443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DD02FE-8949-4F32-89F4-7EA6D8C5BFD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srgbClr val="FFFFFF"/>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FFFFFF"/>
              </a:solidFill>
              <a:effectLst/>
              <a:uLnTx/>
              <a:uFillTx/>
              <a:latin typeface="SwissReSans" panose="020B0604020202020204" pitchFamily="34" charset="0"/>
              <a:ea typeface="+mn-ea"/>
              <a:cs typeface="+mn-cs"/>
            </a:endParaRPr>
          </a:p>
        </p:txBody>
      </p:sp>
      <p:sp>
        <p:nvSpPr>
          <p:cNvPr id="3" name="Rectangle 2">
            <a:extLst>
              <a:ext uri="{FF2B5EF4-FFF2-40B4-BE49-F238E27FC236}">
                <a16:creationId xmlns:a16="http://schemas.microsoft.com/office/drawing/2014/main" id="{BD5753EA-7F96-4DF0-8C09-57B3F326D7C9}"/>
              </a:ext>
            </a:extLst>
          </p:cNvPr>
          <p:cNvSpPr>
            <a:spLocks/>
          </p:cNvSpPr>
          <p:nvPr/>
        </p:nvSpPr>
        <p:spPr>
          <a:xfrm>
            <a:off x="695324" y="1639441"/>
            <a:ext cx="10431405" cy="147732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SwissReSans Light"/>
                <a:ea typeface="+mn-ea"/>
                <a:cs typeface="+mn-cs"/>
              </a:rPr>
              <a:t>What transpired on this apparently healthy 40-year-old ?</a:t>
            </a:r>
          </a:p>
        </p:txBody>
      </p:sp>
      <p:sp>
        <p:nvSpPr>
          <p:cNvPr id="7" name="TextBox 6">
            <a:extLst>
              <a:ext uri="{FF2B5EF4-FFF2-40B4-BE49-F238E27FC236}">
                <a16:creationId xmlns:a16="http://schemas.microsoft.com/office/drawing/2014/main" id="{636E08B7-6EEA-4311-B246-706251DEC25B}"/>
              </a:ext>
            </a:extLst>
          </p:cNvPr>
          <p:cNvSpPr txBox="1"/>
          <p:nvPr>
            <p:custDataLst>
              <p:tags r:id="rId1"/>
            </p:custDataLst>
          </p:nvPr>
        </p:nvSpPr>
        <p:spPr bwMode="gray">
          <a:xfrm>
            <a:off x="3254847" y="6505850"/>
            <a:ext cx="7871883" cy="139700"/>
          </a:xfrm>
          <a:prstGeom prst="rect">
            <a:avLst/>
          </a:prstGeom>
        </p:spPr>
        <p:txBody>
          <a:bodyPr vert="horz" wrap="none" lIns="0" tIns="0" rIns="0" bIns="0" rtlCol="0" anchor="b" anchorCtr="0"/>
          <a:lstStyle>
            <a:defPPr>
              <a:defRPr lang="de-DE"/>
            </a:defPPr>
            <a:lvl1pPr algn="r">
              <a:defRPr sz="1000" b="0">
                <a:solidFill>
                  <a:srgbClr val="FFFFFF"/>
                </a:solidFill>
                <a:latin typeface="SwissReSans" pitchFamily="34" charset="0"/>
              </a:defRPr>
            </a:lvl1pPr>
          </a:lstStyle>
          <a:p>
            <a:endParaRPr lang="en-GB" dirty="0" err="1"/>
          </a:p>
        </p:txBody>
      </p:sp>
      <p:sp>
        <p:nvSpPr>
          <p:cNvPr id="8" name="TextBox 7">
            <a:extLst>
              <a:ext uri="{FF2B5EF4-FFF2-40B4-BE49-F238E27FC236}">
                <a16:creationId xmlns:a16="http://schemas.microsoft.com/office/drawing/2014/main" id="{958E4443-9418-441A-A59E-0456D0A90F8F}"/>
              </a:ext>
            </a:extLst>
          </p:cNvPr>
          <p:cNvSpPr txBox="1"/>
          <p:nvPr>
            <p:custDataLst>
              <p:tags r:id="rId2"/>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9230D5CE-D3EE-429E-9697-9F196C05E620}" type="slidenum">
              <a:rPr lang="en-GB" smtClean="0">
                <a:solidFill>
                  <a:srgbClr val="FFFFFF"/>
                </a:solidFill>
              </a:rPr>
              <a:pPr/>
              <a:t>34</a:t>
            </a:fld>
            <a:endParaRPr lang="en-GB" dirty="0" err="1">
              <a:solidFill>
                <a:srgbClr val="FFFFFF"/>
              </a:solidFill>
            </a:endParaRPr>
          </a:p>
        </p:txBody>
      </p:sp>
      <p:sp>
        <p:nvSpPr>
          <p:cNvPr id="6" name="Rectangle 5">
            <a:extLst>
              <a:ext uri="{FF2B5EF4-FFF2-40B4-BE49-F238E27FC236}">
                <a16:creationId xmlns:a16="http://schemas.microsoft.com/office/drawing/2014/main" id="{52A68988-757D-4FC7-B2C8-3403A6F8756F}"/>
              </a:ext>
            </a:extLst>
          </p:cNvPr>
          <p:cNvSpPr/>
          <p:nvPr/>
        </p:nvSpPr>
        <p:spPr>
          <a:xfrm>
            <a:off x="6267236" y="6256962"/>
            <a:ext cx="4859493"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8453210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0B2CA6-D440-46E8-8E0C-F29323AA4A32}"/>
              </a:ext>
            </a:extLst>
          </p:cNvPr>
          <p:cNvSpPr>
            <a:spLocks noGrp="1"/>
          </p:cNvSpPr>
          <p:nvPr>
            <p:ph type="title"/>
          </p:nvPr>
        </p:nvSpPr>
        <p:spPr/>
        <p:txBody>
          <a:bodyPr/>
          <a:lstStyle/>
          <a:p>
            <a:r>
              <a:rPr lang="en-US"/>
              <a:t>The Claim</a:t>
            </a:r>
          </a:p>
        </p:txBody>
      </p:sp>
      <p:sp>
        <p:nvSpPr>
          <p:cNvPr id="4" name="Slide Number Placeholder 3">
            <a:extLst>
              <a:ext uri="{FF2B5EF4-FFF2-40B4-BE49-F238E27FC236}">
                <a16:creationId xmlns:a16="http://schemas.microsoft.com/office/drawing/2014/main" id="{CDD3F56F-77FB-427D-B1E3-FFFDE69629FB}"/>
              </a:ext>
            </a:extLst>
          </p:cNvPr>
          <p:cNvSpPr>
            <a:spLocks noGrp="1"/>
          </p:cNvSpPr>
          <p:nvPr>
            <p:ph type="sldNum" sz="quarter" idx="15"/>
          </p:nvPr>
        </p:nvSpPr>
        <p:spPr>
          <a:xfrm>
            <a:off x="11414762" y="6472512"/>
            <a:ext cx="287008" cy="1825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7" name="Text Placeholder 6">
            <a:extLst>
              <a:ext uri="{FF2B5EF4-FFF2-40B4-BE49-F238E27FC236}">
                <a16:creationId xmlns:a16="http://schemas.microsoft.com/office/drawing/2014/main" id="{AFAEF706-F803-4B49-8FF9-9483AB60BF9C}"/>
              </a:ext>
            </a:extLst>
          </p:cNvPr>
          <p:cNvSpPr>
            <a:spLocks noGrp="1"/>
          </p:cNvSpPr>
          <p:nvPr>
            <p:ph type="body" sz="quarter" idx="16"/>
          </p:nvPr>
        </p:nvSpPr>
        <p:spPr/>
        <p:txBody>
          <a:bodyPr>
            <a:normAutofit/>
          </a:bodyPr>
          <a:lstStyle/>
          <a:p>
            <a:pPr marL="0" indent="0">
              <a:buNone/>
            </a:pPr>
            <a:r>
              <a:rPr lang="en-US" sz="2800" dirty="0"/>
              <a:t>Insured </a:t>
            </a:r>
            <a:r>
              <a:rPr lang="en-US" sz="2800" b="1" dirty="0">
                <a:solidFill>
                  <a:srgbClr val="FF0000"/>
                </a:solidFill>
              </a:rPr>
              <a:t>died</a:t>
            </a:r>
            <a:r>
              <a:rPr lang="en-US" sz="2800" dirty="0"/>
              <a:t> of liver cirrhosis 1.5 years after the policy was issued</a:t>
            </a:r>
          </a:p>
        </p:txBody>
      </p:sp>
      <p:sp>
        <p:nvSpPr>
          <p:cNvPr id="8" name="TextBox 7">
            <a:extLst>
              <a:ext uri="{FF2B5EF4-FFF2-40B4-BE49-F238E27FC236}">
                <a16:creationId xmlns:a16="http://schemas.microsoft.com/office/drawing/2014/main" id="{F949BC4B-420C-49DB-8EA0-F691C82EBC44}"/>
              </a:ext>
            </a:extLst>
          </p:cNvPr>
          <p:cNvSpPr txBox="1"/>
          <p:nvPr>
            <p:custDataLst>
              <p:tags r:id="rId1"/>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chemeClr val="bg1"/>
                </a:solidFill>
                <a:latin typeface="SwissReSans" pitchFamily="34" charset="0"/>
              </a:defRPr>
            </a:lvl1pPr>
          </a:lstStyle>
          <a:p>
            <a:endParaRPr lang="en-GB" dirty="0" err="1">
              <a:solidFill>
                <a:srgbClr val="FFFFFF"/>
              </a:solidFill>
            </a:endParaRPr>
          </a:p>
        </p:txBody>
      </p:sp>
      <p:sp>
        <p:nvSpPr>
          <p:cNvPr id="9" name="TextBox 8">
            <a:extLst>
              <a:ext uri="{FF2B5EF4-FFF2-40B4-BE49-F238E27FC236}">
                <a16:creationId xmlns:a16="http://schemas.microsoft.com/office/drawing/2014/main" id="{0A2BB2F7-62FF-4B46-8BB7-17FA568AB40C}"/>
              </a:ext>
            </a:extLst>
          </p:cNvPr>
          <p:cNvSpPr txBox="1"/>
          <p:nvPr>
            <p:custDataLst>
              <p:tags r:id="rId2"/>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AB9E0795-CFF4-4965-AB3A-645EB371E936}" type="slidenum">
              <a:rPr lang="en-GB" smtClean="0">
                <a:solidFill>
                  <a:srgbClr val="FFFFFF"/>
                </a:solidFill>
              </a:rPr>
              <a:pPr/>
              <a:t>35</a:t>
            </a:fld>
            <a:endParaRPr lang="en-GB" dirty="0" err="1">
              <a:solidFill>
                <a:srgbClr val="FFFFFF"/>
              </a:solidFill>
            </a:endParaRPr>
          </a:p>
        </p:txBody>
      </p:sp>
      <p:sp>
        <p:nvSpPr>
          <p:cNvPr id="10" name="Rectangle 9">
            <a:extLst>
              <a:ext uri="{FF2B5EF4-FFF2-40B4-BE49-F238E27FC236}">
                <a16:creationId xmlns:a16="http://schemas.microsoft.com/office/drawing/2014/main" id="{1934CC70-B6D7-40B6-8E92-33723CE85367}"/>
              </a:ext>
            </a:extLst>
          </p:cNvPr>
          <p:cNvSpPr/>
          <p:nvPr/>
        </p:nvSpPr>
        <p:spPr>
          <a:xfrm>
            <a:off x="6096000" y="6256962"/>
            <a:ext cx="5030730"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7561122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0B2CA6-D440-46E8-8E0C-F29323AA4A32}"/>
              </a:ext>
            </a:extLst>
          </p:cNvPr>
          <p:cNvSpPr>
            <a:spLocks noGrp="1"/>
          </p:cNvSpPr>
          <p:nvPr>
            <p:ph type="title"/>
          </p:nvPr>
        </p:nvSpPr>
        <p:spPr/>
        <p:txBody>
          <a:bodyPr/>
          <a:lstStyle/>
          <a:p>
            <a:r>
              <a:rPr lang="en-US"/>
              <a:t>Claim Investigation</a:t>
            </a:r>
          </a:p>
        </p:txBody>
      </p:sp>
      <p:sp>
        <p:nvSpPr>
          <p:cNvPr id="4" name="Slide Number Placeholder 3">
            <a:extLst>
              <a:ext uri="{FF2B5EF4-FFF2-40B4-BE49-F238E27FC236}">
                <a16:creationId xmlns:a16="http://schemas.microsoft.com/office/drawing/2014/main" id="{CDD3F56F-77FB-427D-B1E3-FFFDE69629FB}"/>
              </a:ext>
            </a:extLst>
          </p:cNvPr>
          <p:cNvSpPr>
            <a:spLocks noGrp="1"/>
          </p:cNvSpPr>
          <p:nvPr>
            <p:ph type="sldNum" sz="quarter" idx="15"/>
          </p:nvPr>
        </p:nvSpPr>
        <p:spPr>
          <a:xfrm>
            <a:off x="11414762" y="6472512"/>
            <a:ext cx="287008" cy="1825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7" name="Text Placeholder 6">
            <a:extLst>
              <a:ext uri="{FF2B5EF4-FFF2-40B4-BE49-F238E27FC236}">
                <a16:creationId xmlns:a16="http://schemas.microsoft.com/office/drawing/2014/main" id="{AFAEF706-F803-4B49-8FF9-9483AB60BF9C}"/>
              </a:ext>
            </a:extLst>
          </p:cNvPr>
          <p:cNvSpPr>
            <a:spLocks noGrp="1"/>
          </p:cNvSpPr>
          <p:nvPr>
            <p:ph type="body" sz="quarter" idx="16"/>
          </p:nvPr>
        </p:nvSpPr>
        <p:spPr>
          <a:xfrm>
            <a:off x="695323" y="2996953"/>
            <a:ext cx="11017250" cy="527298"/>
          </a:xfrm>
        </p:spPr>
        <p:txBody>
          <a:bodyPr/>
          <a:lstStyle/>
          <a:p>
            <a:pPr marL="0" indent="0">
              <a:buNone/>
            </a:pPr>
            <a:r>
              <a:rPr lang="en-US" sz="2000" dirty="0"/>
              <a:t>No alcohol criticisms until post-issue</a:t>
            </a:r>
          </a:p>
        </p:txBody>
      </p:sp>
      <p:sp>
        <p:nvSpPr>
          <p:cNvPr id="8" name="TextBox 7">
            <a:extLst>
              <a:ext uri="{FF2B5EF4-FFF2-40B4-BE49-F238E27FC236}">
                <a16:creationId xmlns:a16="http://schemas.microsoft.com/office/drawing/2014/main" id="{3260782F-55B2-4945-B7EF-CA5F4E33E33B}"/>
              </a:ext>
            </a:extLst>
          </p:cNvPr>
          <p:cNvSpPr txBox="1"/>
          <p:nvPr>
            <p:custDataLst>
              <p:tags r:id="rId1"/>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chemeClr val="bg1"/>
                </a:solidFill>
                <a:latin typeface="SwissReSans" pitchFamily="34" charset="0"/>
              </a:defRPr>
            </a:lvl1pPr>
          </a:lstStyle>
          <a:p>
            <a:endParaRPr lang="en-GB" dirty="0" err="1">
              <a:solidFill>
                <a:srgbClr val="FFFFFF"/>
              </a:solidFill>
            </a:endParaRPr>
          </a:p>
        </p:txBody>
      </p:sp>
      <p:sp>
        <p:nvSpPr>
          <p:cNvPr id="9" name="TextBox 8">
            <a:extLst>
              <a:ext uri="{FF2B5EF4-FFF2-40B4-BE49-F238E27FC236}">
                <a16:creationId xmlns:a16="http://schemas.microsoft.com/office/drawing/2014/main" id="{4BC46B11-7A2A-40D4-B320-E3D0B4B206A6}"/>
              </a:ext>
            </a:extLst>
          </p:cNvPr>
          <p:cNvSpPr txBox="1"/>
          <p:nvPr>
            <p:custDataLst>
              <p:tags r:id="rId2"/>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F99836F5-EFC2-44E2-9F60-B84C46FA00B9}" type="slidenum">
              <a:rPr lang="en-GB" smtClean="0">
                <a:solidFill>
                  <a:srgbClr val="FFFFFF"/>
                </a:solidFill>
              </a:rPr>
              <a:pPr/>
              <a:t>36</a:t>
            </a:fld>
            <a:endParaRPr lang="en-GB" dirty="0" err="1">
              <a:solidFill>
                <a:srgbClr val="FFFFFF"/>
              </a:solidFill>
            </a:endParaRPr>
          </a:p>
        </p:txBody>
      </p:sp>
      <p:sp>
        <p:nvSpPr>
          <p:cNvPr id="10" name="Rectangle 9">
            <a:extLst>
              <a:ext uri="{FF2B5EF4-FFF2-40B4-BE49-F238E27FC236}">
                <a16:creationId xmlns:a16="http://schemas.microsoft.com/office/drawing/2014/main" id="{2F69F411-D451-46B5-ACAE-1D791A3C18CD}"/>
              </a:ext>
            </a:extLst>
          </p:cNvPr>
          <p:cNvSpPr/>
          <p:nvPr/>
        </p:nvSpPr>
        <p:spPr>
          <a:xfrm>
            <a:off x="6096000" y="6256962"/>
            <a:ext cx="5030729"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22959913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B0B2CA6-D440-46E8-8E0C-F29323AA4A32}"/>
              </a:ext>
            </a:extLst>
          </p:cNvPr>
          <p:cNvSpPr>
            <a:spLocks noGrp="1"/>
          </p:cNvSpPr>
          <p:nvPr>
            <p:ph type="title"/>
          </p:nvPr>
        </p:nvSpPr>
        <p:spPr>
          <a:xfrm>
            <a:off x="113016" y="544530"/>
            <a:ext cx="11599559" cy="1521349"/>
          </a:xfrm>
        </p:spPr>
        <p:txBody>
          <a:bodyPr/>
          <a:lstStyle/>
          <a:p>
            <a:r>
              <a:rPr lang="en-US" dirty="0"/>
              <a:t>	Our 40-yr old businesswoman</a:t>
            </a:r>
            <a:br>
              <a:rPr lang="en-US" dirty="0"/>
            </a:br>
            <a:br>
              <a:rPr lang="en-US" dirty="0"/>
            </a:br>
            <a:r>
              <a:rPr lang="en-US" dirty="0"/>
              <a:t>      Any missed red flags upon underwriting??</a:t>
            </a:r>
          </a:p>
        </p:txBody>
      </p:sp>
      <p:sp>
        <p:nvSpPr>
          <p:cNvPr id="4" name="Slide Number Placeholder 3">
            <a:extLst>
              <a:ext uri="{FF2B5EF4-FFF2-40B4-BE49-F238E27FC236}">
                <a16:creationId xmlns:a16="http://schemas.microsoft.com/office/drawing/2014/main" id="{CDD3F56F-77FB-427D-B1E3-FFFDE69629FB}"/>
              </a:ext>
            </a:extLst>
          </p:cNvPr>
          <p:cNvSpPr>
            <a:spLocks noGrp="1"/>
          </p:cNvSpPr>
          <p:nvPr>
            <p:ph type="sldNum" sz="quarter" idx="15"/>
          </p:nvPr>
        </p:nvSpPr>
        <p:spPr>
          <a:xfrm>
            <a:off x="11414762" y="6472512"/>
            <a:ext cx="287008" cy="18256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4D2043-7E31-4A53-BD33-72A88E682172}" type="slidenum">
              <a:rPr kumimoji="0" lang="en-US" sz="1200" b="0" i="0" u="none" strike="noStrike" kern="1200" cap="none" spc="0" normalizeH="0" baseline="0" noProof="0" smtClean="0">
                <a:ln>
                  <a:noFill/>
                </a:ln>
                <a:solidFill>
                  <a:prstClr val="white"/>
                </a:solidFill>
                <a:effectLst/>
                <a:uLnTx/>
                <a:uFillTx/>
                <a:latin typeface="SwissReSans"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white"/>
              </a:solidFill>
              <a:effectLst/>
              <a:uLnTx/>
              <a:uFillTx/>
              <a:latin typeface="SwissReSans" panose="020B0604020202020204" pitchFamily="34" charset="0"/>
              <a:ea typeface="+mn-ea"/>
              <a:cs typeface="+mn-cs"/>
            </a:endParaRPr>
          </a:p>
        </p:txBody>
      </p:sp>
      <p:sp>
        <p:nvSpPr>
          <p:cNvPr id="7" name="Text Placeholder 6">
            <a:extLst>
              <a:ext uri="{FF2B5EF4-FFF2-40B4-BE49-F238E27FC236}">
                <a16:creationId xmlns:a16="http://schemas.microsoft.com/office/drawing/2014/main" id="{AFAEF706-F803-4B49-8FF9-9483AB60BF9C}"/>
              </a:ext>
            </a:extLst>
          </p:cNvPr>
          <p:cNvSpPr>
            <a:spLocks noGrp="1"/>
          </p:cNvSpPr>
          <p:nvPr>
            <p:ph type="body" sz="quarter" idx="16"/>
          </p:nvPr>
        </p:nvSpPr>
        <p:spPr/>
        <p:txBody>
          <a:bodyPr/>
          <a:lstStyle/>
          <a:p>
            <a:pPr marL="0" indent="0">
              <a:buNone/>
            </a:pPr>
            <a:r>
              <a:rPr lang="en-US" sz="1600" dirty="0">
                <a:latin typeface="+mn-lt"/>
              </a:rPr>
              <a:t>Last office visit 1 year ago for routine medical, no concerns, blood sugar high normal, FHX DM, told to watch diet</a:t>
            </a:r>
          </a:p>
          <a:p>
            <a:pPr marL="0" indent="0">
              <a:buNone/>
            </a:pPr>
            <a:endParaRPr lang="en-US" sz="1600" dirty="0">
              <a:latin typeface="+mn-lt"/>
            </a:endParaRPr>
          </a:p>
          <a:p>
            <a:r>
              <a:rPr lang="en-US" sz="1600" dirty="0">
                <a:latin typeface="+mn-lt"/>
              </a:rPr>
              <a:t>Admits 12 drinks per week; remote DUI</a:t>
            </a:r>
          </a:p>
          <a:p>
            <a:endParaRPr lang="en-US" sz="1600" dirty="0">
              <a:latin typeface="+mn-lt"/>
            </a:endParaRPr>
          </a:p>
          <a:p>
            <a:r>
              <a:rPr lang="en-US" sz="1600" dirty="0">
                <a:latin typeface="+mn-lt"/>
              </a:rPr>
              <a:t>Paramed bloods: T Chol 220 mg/dL (5.7 mmol/L) , HDL 75 mg/dL (4.2 mmol/L), Trigs 165 mg/dL (9.2 mmol/L),  LFTs - AST 68 IU/L, ALT 41 IU/L, Albumin 36 g/L,  A1C 6.1 % </a:t>
            </a:r>
          </a:p>
          <a:p>
            <a:endParaRPr lang="en-US" sz="1600" dirty="0">
              <a:latin typeface="+mn-lt"/>
            </a:endParaRPr>
          </a:p>
          <a:p>
            <a:r>
              <a:rPr lang="en-US" sz="1600" dirty="0">
                <a:latin typeface="+mn-lt"/>
              </a:rPr>
              <a:t>Upon further review of that 1 yr ago visit</a:t>
            </a:r>
          </a:p>
          <a:p>
            <a:pPr lvl="1"/>
            <a:r>
              <a:rPr lang="en-US" sz="1600" dirty="0">
                <a:latin typeface="+mn-lt"/>
              </a:rPr>
              <a:t>LFTs - </a:t>
            </a:r>
            <a:r>
              <a:rPr lang="en-US" sz="1600" dirty="0">
                <a:solidFill>
                  <a:srgbClr val="FFFF00"/>
                </a:solidFill>
                <a:latin typeface="+mn-lt"/>
              </a:rPr>
              <a:t>AST 77, ALT 52</a:t>
            </a:r>
            <a:r>
              <a:rPr lang="en-US" sz="1600" dirty="0">
                <a:latin typeface="+mn-lt"/>
              </a:rPr>
              <a:t>, </a:t>
            </a:r>
            <a:r>
              <a:rPr lang="en-US" sz="1600" dirty="0">
                <a:solidFill>
                  <a:srgbClr val="FFFF00"/>
                </a:solidFill>
                <a:latin typeface="+mn-lt"/>
              </a:rPr>
              <a:t>Albumin 36,  A1C 6.2  </a:t>
            </a:r>
          </a:p>
          <a:p>
            <a:pPr lvl="1"/>
            <a:r>
              <a:rPr lang="en-US" sz="1600" dirty="0">
                <a:latin typeface="+mn-lt"/>
              </a:rPr>
              <a:t>CBC  </a:t>
            </a:r>
            <a:r>
              <a:rPr lang="en-US" sz="1600" dirty="0">
                <a:solidFill>
                  <a:srgbClr val="FFFF00"/>
                </a:solidFill>
                <a:latin typeface="+mn-lt"/>
              </a:rPr>
              <a:t>MCV 110</a:t>
            </a:r>
            <a:r>
              <a:rPr lang="en-US" sz="1600" dirty="0">
                <a:latin typeface="+mn-lt"/>
              </a:rPr>
              <a:t>,  </a:t>
            </a:r>
            <a:r>
              <a:rPr lang="en-US" sz="1600" dirty="0">
                <a:solidFill>
                  <a:srgbClr val="FFFF00"/>
                </a:solidFill>
                <a:latin typeface="+mn-lt"/>
              </a:rPr>
              <a:t>Platelets 125 x 10</a:t>
            </a:r>
            <a:r>
              <a:rPr lang="en-US" sz="1600" baseline="30000" dirty="0">
                <a:solidFill>
                  <a:srgbClr val="FFFF00"/>
                </a:solidFill>
                <a:latin typeface="+mn-lt"/>
              </a:rPr>
              <a:t>9</a:t>
            </a:r>
            <a:r>
              <a:rPr lang="en-US" sz="1600" dirty="0">
                <a:solidFill>
                  <a:srgbClr val="FFFF00"/>
                </a:solidFill>
                <a:latin typeface="+mn-lt"/>
              </a:rPr>
              <a:t>/L,   HDL  95 (2.46 mmol/L)</a:t>
            </a:r>
          </a:p>
          <a:p>
            <a:endParaRPr lang="en-US" sz="2000" dirty="0"/>
          </a:p>
        </p:txBody>
      </p:sp>
      <p:sp>
        <p:nvSpPr>
          <p:cNvPr id="8" name="TextBox 7">
            <a:extLst>
              <a:ext uri="{FF2B5EF4-FFF2-40B4-BE49-F238E27FC236}">
                <a16:creationId xmlns:a16="http://schemas.microsoft.com/office/drawing/2014/main" id="{38BDF1E0-2908-4E28-9033-53BF34EFDEAD}"/>
              </a:ext>
            </a:extLst>
          </p:cNvPr>
          <p:cNvSpPr txBox="1"/>
          <p:nvPr>
            <p:custDataLst>
              <p:tags r:id="rId1"/>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chemeClr val="bg1"/>
                </a:solidFill>
                <a:latin typeface="SwissReSans" pitchFamily="34" charset="0"/>
              </a:defRPr>
            </a:lvl1pPr>
          </a:lstStyle>
          <a:p>
            <a:endParaRPr lang="en-GB" dirty="0" err="1">
              <a:solidFill>
                <a:srgbClr val="FFFFFF"/>
              </a:solidFill>
            </a:endParaRPr>
          </a:p>
        </p:txBody>
      </p:sp>
      <p:sp>
        <p:nvSpPr>
          <p:cNvPr id="9" name="TextBox 8">
            <a:extLst>
              <a:ext uri="{FF2B5EF4-FFF2-40B4-BE49-F238E27FC236}">
                <a16:creationId xmlns:a16="http://schemas.microsoft.com/office/drawing/2014/main" id="{D497808C-E3DF-4859-86E8-F0F063A9BC22}"/>
              </a:ext>
            </a:extLst>
          </p:cNvPr>
          <p:cNvSpPr txBox="1"/>
          <p:nvPr>
            <p:custDataLst>
              <p:tags r:id="rId2"/>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003C68FC-F030-42D6-B94F-CF8724B50F65}" type="slidenum">
              <a:rPr lang="en-GB" smtClean="0">
                <a:solidFill>
                  <a:srgbClr val="FFFFFF"/>
                </a:solidFill>
              </a:rPr>
              <a:pPr/>
              <a:t>37</a:t>
            </a:fld>
            <a:endParaRPr lang="en-GB" dirty="0" err="1">
              <a:solidFill>
                <a:srgbClr val="FFFFFF"/>
              </a:solidFill>
            </a:endParaRPr>
          </a:p>
        </p:txBody>
      </p:sp>
      <p:sp>
        <p:nvSpPr>
          <p:cNvPr id="10" name="Rectangle 9">
            <a:extLst>
              <a:ext uri="{FF2B5EF4-FFF2-40B4-BE49-F238E27FC236}">
                <a16:creationId xmlns:a16="http://schemas.microsoft.com/office/drawing/2014/main" id="{0501026F-C5B8-4A4B-87D5-28976AF49672}"/>
              </a:ext>
            </a:extLst>
          </p:cNvPr>
          <p:cNvSpPr/>
          <p:nvPr/>
        </p:nvSpPr>
        <p:spPr>
          <a:xfrm>
            <a:off x="6096000" y="6256962"/>
            <a:ext cx="5030729" cy="398112"/>
          </a:xfrm>
          <a:prstGeom prst="rect">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err="1">
              <a:latin typeface="SwissReSans" pitchFamily="34" charset="0"/>
            </a:endParaRPr>
          </a:p>
        </p:txBody>
      </p:sp>
    </p:spTree>
    <p:extLst>
      <p:ext uri="{BB962C8B-B14F-4D97-AF65-F5344CB8AC3E}">
        <p14:creationId xmlns:p14="http://schemas.microsoft.com/office/powerpoint/2010/main" val="579709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EE15E-DE4D-6483-0828-D2A8E9521277}"/>
            </a:ext>
          </a:extLst>
        </p:cNvPr>
        <p:cNvGrpSpPr/>
        <p:nvPr/>
      </p:nvGrpSpPr>
      <p:grpSpPr>
        <a:xfrm>
          <a:off x="0" y="0"/>
          <a:ext cx="0" cy="0"/>
          <a:chOff x="0" y="0"/>
          <a:chExt cx="0" cy="0"/>
        </a:xfrm>
      </p:grpSpPr>
      <p:sp>
        <p:nvSpPr>
          <p:cNvPr id="4" name="Text Placeholder 3">
            <a:extLst>
              <a:ext uri="{FF2B5EF4-FFF2-40B4-BE49-F238E27FC236}">
                <a16:creationId xmlns:a16="http://schemas.microsoft.com/office/drawing/2014/main" id="{6A7C6360-3BF4-3D86-FE51-489D0881AF54}"/>
              </a:ext>
            </a:extLst>
          </p:cNvPr>
          <p:cNvSpPr>
            <a:spLocks noGrp="1"/>
          </p:cNvSpPr>
          <p:nvPr>
            <p:ph sz="half" idx="1"/>
          </p:nvPr>
        </p:nvSpPr>
        <p:spPr>
          <a:xfrm>
            <a:off x="9990667" y="202926"/>
            <a:ext cx="1840088" cy="5087778"/>
          </a:xfrm>
        </p:spPr>
        <p:txBody>
          <a:bodyPr>
            <a:normAutofit/>
          </a:bodyPr>
          <a:lstStyle/>
          <a:p>
            <a:pPr marL="0" indent="0">
              <a:buNone/>
            </a:pPr>
            <a:r>
              <a:rPr lang="en-GB" dirty="0"/>
              <a:t>Platelets 125,000    </a:t>
            </a:r>
          </a:p>
          <a:p>
            <a:endParaRPr lang="en-GB" dirty="0"/>
          </a:p>
          <a:p>
            <a:pPr marL="0" indent="0">
              <a:buNone/>
            </a:pPr>
            <a:r>
              <a:rPr lang="en-GB" dirty="0"/>
              <a:t>ALT  52</a:t>
            </a:r>
          </a:p>
          <a:p>
            <a:endParaRPr lang="en-GB" dirty="0"/>
          </a:p>
          <a:p>
            <a:pPr marL="0" indent="0">
              <a:buNone/>
            </a:pPr>
            <a:r>
              <a:rPr lang="en-GB" dirty="0"/>
              <a:t>AST  77</a:t>
            </a:r>
          </a:p>
          <a:p>
            <a:pPr marL="0" indent="0">
              <a:buNone/>
            </a:pPr>
            <a:endParaRPr lang="en-GB" dirty="0"/>
          </a:p>
          <a:p>
            <a:pPr marL="0" indent="0">
              <a:buNone/>
            </a:pPr>
            <a:r>
              <a:rPr lang="en-GB" dirty="0"/>
              <a:t>Thoughts????? Any one wish to make a comment</a:t>
            </a:r>
          </a:p>
        </p:txBody>
      </p:sp>
      <p:sp>
        <p:nvSpPr>
          <p:cNvPr id="2" name="Title 1">
            <a:extLst>
              <a:ext uri="{FF2B5EF4-FFF2-40B4-BE49-F238E27FC236}">
                <a16:creationId xmlns:a16="http://schemas.microsoft.com/office/drawing/2014/main" id="{6F31738A-8453-B893-1A94-F49F2DE48E62}"/>
              </a:ext>
            </a:extLst>
          </p:cNvPr>
          <p:cNvSpPr>
            <a:spLocks noGrp="1"/>
          </p:cNvSpPr>
          <p:nvPr>
            <p:ph type="title"/>
          </p:nvPr>
        </p:nvSpPr>
        <p:spPr>
          <a:xfrm>
            <a:off x="691001" y="202926"/>
            <a:ext cx="9299666" cy="692647"/>
          </a:xfrm>
        </p:spPr>
        <p:txBody>
          <a:bodyPr anchor="t">
            <a:normAutofit fontScale="90000"/>
          </a:bodyPr>
          <a:lstStyle/>
          <a:p>
            <a:r>
              <a:rPr lang="en-GB" dirty="0"/>
              <a:t>Calculate a Fib-4 on this 40-year-old female </a:t>
            </a:r>
            <a:br>
              <a:rPr lang="en-GB" dirty="0"/>
            </a:br>
            <a:endParaRPr lang="en-GB" dirty="0"/>
          </a:p>
        </p:txBody>
      </p:sp>
      <p:sp>
        <p:nvSpPr>
          <p:cNvPr id="3" name="Slide Number Placeholder 2">
            <a:extLst>
              <a:ext uri="{FF2B5EF4-FFF2-40B4-BE49-F238E27FC236}">
                <a16:creationId xmlns:a16="http://schemas.microsoft.com/office/drawing/2014/main" id="{671B2C74-A390-286D-ABF4-EDA89904CA29}"/>
              </a:ext>
            </a:extLst>
          </p:cNvPr>
          <p:cNvSpPr>
            <a:spLocks noGrp="1"/>
          </p:cNvSpPr>
          <p:nvPr>
            <p:ph type="sldNum" sz="quarter" idx="12"/>
          </p:nvPr>
        </p:nvSpPr>
        <p:spPr>
          <a:xfrm>
            <a:off x="11414762" y="6472512"/>
            <a:ext cx="287008" cy="182562"/>
          </a:xfrm>
        </p:spPr>
        <p:txBody>
          <a:bodyPr wrap="none" anchor="b">
            <a:normAutofit fontScale="70000" lnSpcReduction="20000"/>
          </a:bodyPr>
          <a:lstStyle/>
          <a:p>
            <a:pPr>
              <a:lnSpc>
                <a:spcPct val="90000"/>
              </a:lnSpc>
              <a:spcAft>
                <a:spcPts val="600"/>
              </a:spcAft>
            </a:pPr>
            <a:fld id="{5E4D2043-7E31-4A53-BD33-72A88E682172}" type="slidenum">
              <a:rPr lang="en-US" smtClean="0"/>
              <a:pPr>
                <a:lnSpc>
                  <a:spcPct val="90000"/>
                </a:lnSpc>
                <a:spcAft>
                  <a:spcPts val="600"/>
                </a:spcAft>
              </a:pPr>
              <a:t>38</a:t>
            </a:fld>
            <a:endParaRPr lang="en-US"/>
          </a:p>
        </p:txBody>
      </p:sp>
      <p:sp>
        <p:nvSpPr>
          <p:cNvPr id="9" name="TextBox 8">
            <a:extLst>
              <a:ext uri="{FF2B5EF4-FFF2-40B4-BE49-F238E27FC236}">
                <a16:creationId xmlns:a16="http://schemas.microsoft.com/office/drawing/2014/main" id="{BF746090-88ED-D702-6386-17255CB46601}"/>
              </a:ext>
            </a:extLst>
          </p:cNvPr>
          <p:cNvSpPr txBox="1"/>
          <p:nvPr/>
        </p:nvSpPr>
        <p:spPr>
          <a:xfrm>
            <a:off x="4276165" y="6287846"/>
            <a:ext cx="6096000" cy="369332"/>
          </a:xfrm>
          <a:prstGeom prst="rect">
            <a:avLst/>
          </a:prstGeom>
          <a:noFill/>
        </p:spPr>
        <p:txBody>
          <a:bodyPr wrap="square">
            <a:spAutoFit/>
          </a:bodyPr>
          <a:lstStyle/>
          <a:p>
            <a:r>
              <a:rPr lang="en-US" dirty="0">
                <a:solidFill>
                  <a:schemeClr val="bg1"/>
                </a:solidFill>
                <a:hlinkClick r:id="rId2">
                  <a:extLst>
                    <a:ext uri="{A12FA001-AC4F-418D-AE19-62706E023703}">
                      <ahyp:hlinkClr xmlns:ahyp="http://schemas.microsoft.com/office/drawing/2018/hyperlinkcolor" val="tx"/>
                    </a:ext>
                  </a:extLst>
                </a:hlinkClick>
              </a:rPr>
              <a:t>Fibrosis-4 (FIB-4) Index for Liver Fibrosis</a:t>
            </a:r>
            <a:endParaRPr lang="en-GB" dirty="0">
              <a:solidFill>
                <a:schemeClr val="bg1"/>
              </a:solidFill>
            </a:endParaRPr>
          </a:p>
        </p:txBody>
      </p:sp>
      <p:pic>
        <p:nvPicPr>
          <p:cNvPr id="11" name="Picture 10">
            <a:extLst>
              <a:ext uri="{FF2B5EF4-FFF2-40B4-BE49-F238E27FC236}">
                <a16:creationId xmlns:a16="http://schemas.microsoft.com/office/drawing/2014/main" id="{027E459A-F627-D92C-8E5B-A9BEC31E247C}"/>
              </a:ext>
            </a:extLst>
          </p:cNvPr>
          <p:cNvPicPr>
            <a:picLocks noChangeAspect="1"/>
          </p:cNvPicPr>
          <p:nvPr/>
        </p:nvPicPr>
        <p:blipFill>
          <a:blip r:embed="rId3"/>
          <a:stretch>
            <a:fillRect/>
          </a:stretch>
        </p:blipFill>
        <p:spPr>
          <a:xfrm>
            <a:off x="674581" y="993421"/>
            <a:ext cx="7972707" cy="5186417"/>
          </a:xfrm>
          <a:prstGeom prst="rect">
            <a:avLst/>
          </a:prstGeom>
        </p:spPr>
      </p:pic>
    </p:spTree>
    <p:extLst>
      <p:ext uri="{BB962C8B-B14F-4D97-AF65-F5344CB8AC3E}">
        <p14:creationId xmlns:p14="http://schemas.microsoft.com/office/powerpoint/2010/main" val="19935891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3F8CE0-965E-A13B-F422-0CF7A0A621D7}"/>
              </a:ext>
            </a:extLst>
          </p:cNvPr>
          <p:cNvSpPr>
            <a:spLocks noGrp="1"/>
          </p:cNvSpPr>
          <p:nvPr>
            <p:ph type="ctrTitle"/>
          </p:nvPr>
        </p:nvSpPr>
        <p:spPr>
          <a:xfrm>
            <a:off x="1844567" y="118432"/>
            <a:ext cx="9489478" cy="1180547"/>
          </a:xfrm>
        </p:spPr>
        <p:txBody>
          <a:bodyPr/>
          <a:lstStyle/>
          <a:p>
            <a:r>
              <a:rPr lang="en-US" sz="3200" dirty="0"/>
              <a:t>How does a hepatologist evaluate and treat  MASLD  that is identified by imaging or biopsy?</a:t>
            </a:r>
          </a:p>
        </p:txBody>
      </p:sp>
      <p:pic>
        <p:nvPicPr>
          <p:cNvPr id="4" name="Picture 3">
            <a:extLst>
              <a:ext uri="{FF2B5EF4-FFF2-40B4-BE49-F238E27FC236}">
                <a16:creationId xmlns:a16="http://schemas.microsoft.com/office/drawing/2014/main" id="{B5668548-3181-F94E-C8ED-45036452BC5E}"/>
              </a:ext>
            </a:extLst>
          </p:cNvPr>
          <p:cNvPicPr>
            <a:picLocks noChangeAspect="1"/>
          </p:cNvPicPr>
          <p:nvPr/>
        </p:nvPicPr>
        <p:blipFill>
          <a:blip r:embed="rId2"/>
          <a:stretch>
            <a:fillRect/>
          </a:stretch>
        </p:blipFill>
        <p:spPr>
          <a:xfrm>
            <a:off x="963598" y="1471138"/>
            <a:ext cx="9913177" cy="4808239"/>
          </a:xfrm>
          <a:prstGeom prst="rect">
            <a:avLst/>
          </a:prstGeom>
        </p:spPr>
      </p:pic>
      <p:sp>
        <p:nvSpPr>
          <p:cNvPr id="6" name="Subtitle 5">
            <a:extLst>
              <a:ext uri="{FF2B5EF4-FFF2-40B4-BE49-F238E27FC236}">
                <a16:creationId xmlns:a16="http://schemas.microsoft.com/office/drawing/2014/main" id="{A62EC4FA-F8E0-E858-639D-DE5D5277AC3A}"/>
              </a:ext>
            </a:extLst>
          </p:cNvPr>
          <p:cNvSpPr>
            <a:spLocks noGrp="1"/>
          </p:cNvSpPr>
          <p:nvPr>
            <p:ph type="subTitle" idx="1"/>
          </p:nvPr>
        </p:nvSpPr>
        <p:spPr>
          <a:xfrm>
            <a:off x="521704" y="6451535"/>
            <a:ext cx="9913177" cy="288032"/>
          </a:xfrm>
        </p:spPr>
        <p:txBody>
          <a:bodyPr>
            <a:normAutofit fontScale="85000" lnSpcReduction="20000"/>
          </a:bodyPr>
          <a:lstStyle/>
          <a:p>
            <a:r>
              <a:rPr lang="en-GB" dirty="0"/>
              <a:t>EASL clinical guidelines on the management of metabolic dysfunction-associated steatotic liver disease Journal of Hepatology </a:t>
            </a:r>
          </a:p>
        </p:txBody>
      </p:sp>
    </p:spTree>
    <p:extLst>
      <p:ext uri="{BB962C8B-B14F-4D97-AF65-F5344CB8AC3E}">
        <p14:creationId xmlns:p14="http://schemas.microsoft.com/office/powerpoint/2010/main" val="2142483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3">
            <a:extLst>
              <a:ext uri="{FF2B5EF4-FFF2-40B4-BE49-F238E27FC236}">
                <a16:creationId xmlns:a16="http://schemas.microsoft.com/office/drawing/2014/main" id="{36119B97-6098-404E-8E15-E4AA87A52143}"/>
              </a:ext>
            </a:extLst>
          </p:cNvPr>
          <p:cNvSpPr txBox="1">
            <a:spLocks/>
          </p:cNvSpPr>
          <p:nvPr/>
        </p:nvSpPr>
        <p:spPr bwMode="black">
          <a:xfrm>
            <a:off x="-1" y="0"/>
            <a:ext cx="3111873" cy="6858000"/>
          </a:xfrm>
          <a:prstGeom prst="rect">
            <a:avLst/>
          </a:prstGeom>
          <a:solidFill>
            <a:srgbClr val="008080"/>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A285F892-43C2-451D-BE7A-D40BE43FBDAB}"/>
              </a:ext>
            </a:extLst>
          </p:cNvPr>
          <p:cNvSpPr txBox="1">
            <a:spLocks/>
          </p:cNvSpPr>
          <p:nvPr/>
        </p:nvSpPr>
        <p:spPr bwMode="gray">
          <a:xfrm>
            <a:off x="1" y="754731"/>
            <a:ext cx="3111872" cy="388027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Prevalence of MASLD </a:t>
            </a:r>
          </a:p>
          <a:p>
            <a:pPr algn="ctr"/>
            <a:r>
              <a:rPr lang="en-US" sz="4000" dirty="0">
                <a:solidFill>
                  <a:schemeClr val="bg1"/>
                </a:solidFill>
                <a:latin typeface="SwissReSans Light" panose="020B0504020202020204" pitchFamily="34" charset="0"/>
              </a:rPr>
              <a:t>Metabolic dysfunction -  associated Steatotic Liver Disease</a:t>
            </a:r>
          </a:p>
        </p:txBody>
      </p:sp>
      <p:pic>
        <p:nvPicPr>
          <p:cNvPr id="27" name="Picture 26">
            <a:extLst>
              <a:ext uri="{FF2B5EF4-FFF2-40B4-BE49-F238E27FC236}">
                <a16:creationId xmlns:a16="http://schemas.microsoft.com/office/drawing/2014/main" id="{E4B15AB6-C238-4A00-80A4-078F5BAD1C30}"/>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28" name="Slide Number Placeholder 4">
            <a:extLst>
              <a:ext uri="{FF2B5EF4-FFF2-40B4-BE49-F238E27FC236}">
                <a16:creationId xmlns:a16="http://schemas.microsoft.com/office/drawing/2014/main" id="{4A82209A-529A-4141-A077-C31EC6CF42FD}"/>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4</a:t>
            </a:fld>
            <a:endParaRPr lang="en-GB" dirty="0"/>
          </a:p>
        </p:txBody>
      </p:sp>
      <p:sp>
        <p:nvSpPr>
          <p:cNvPr id="4" name="Text Placeholder 3">
            <a:extLst>
              <a:ext uri="{FF2B5EF4-FFF2-40B4-BE49-F238E27FC236}">
                <a16:creationId xmlns:a16="http://schemas.microsoft.com/office/drawing/2014/main" id="{D2C0D0D1-8849-3EFE-DA2C-CEB9125654ED}"/>
              </a:ext>
            </a:extLst>
          </p:cNvPr>
          <p:cNvSpPr txBox="1">
            <a:spLocks/>
          </p:cNvSpPr>
          <p:nvPr/>
        </p:nvSpPr>
        <p:spPr bwMode="gray">
          <a:xfrm>
            <a:off x="6729715" y="6369423"/>
            <a:ext cx="4451430" cy="383292"/>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Font typeface="Arial" panose="020B0604020202020204" pitchFamily="34" charset="0"/>
              <a:buNone/>
              <a:defRPr lang="en-US" sz="2000" b="1" kern="1200" smtClean="0">
                <a:solidFill>
                  <a:schemeClr val="tx1"/>
                </a:solidFill>
                <a:latin typeface="+mj-lt"/>
                <a:ea typeface="+mn-ea"/>
                <a:cs typeface="+mn-cs"/>
              </a:defRPr>
            </a:lvl1pPr>
            <a:lvl2pPr marL="6858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2pPr>
            <a:lvl3pPr marL="11430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3pPr>
            <a:lvl4pPr marL="16002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4pPr>
            <a:lvl5pPr marL="20574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600" dirty="0"/>
              <a:t>Hepatology 77 (4): 1335-1347 April 2023</a:t>
            </a:r>
          </a:p>
        </p:txBody>
      </p:sp>
      <p:pic>
        <p:nvPicPr>
          <p:cNvPr id="7" name="Picture 6">
            <a:extLst>
              <a:ext uri="{FF2B5EF4-FFF2-40B4-BE49-F238E27FC236}">
                <a16:creationId xmlns:a16="http://schemas.microsoft.com/office/drawing/2014/main" id="{049ECFDB-A18A-8FCF-A5EC-C6BE477CB2A2}"/>
              </a:ext>
            </a:extLst>
          </p:cNvPr>
          <p:cNvPicPr>
            <a:picLocks noChangeAspect="1"/>
          </p:cNvPicPr>
          <p:nvPr/>
        </p:nvPicPr>
        <p:blipFill>
          <a:blip r:embed="rId6"/>
          <a:stretch>
            <a:fillRect/>
          </a:stretch>
        </p:blipFill>
        <p:spPr>
          <a:xfrm>
            <a:off x="3367187" y="1640390"/>
            <a:ext cx="7187601" cy="3406172"/>
          </a:xfrm>
          <a:prstGeom prst="rect">
            <a:avLst/>
          </a:prstGeom>
        </p:spPr>
      </p:pic>
    </p:spTree>
    <p:extLst>
      <p:ext uri="{BB962C8B-B14F-4D97-AF65-F5344CB8AC3E}">
        <p14:creationId xmlns:p14="http://schemas.microsoft.com/office/powerpoint/2010/main" val="3698328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48417-34DD-4DB3-AA7B-D6EC0DA3891E}"/>
              </a:ext>
            </a:extLst>
          </p:cNvPr>
          <p:cNvSpPr>
            <a:spLocks noGrp="1"/>
          </p:cNvSpPr>
          <p:nvPr>
            <p:ph type="ctrTitle"/>
          </p:nvPr>
        </p:nvSpPr>
        <p:spPr>
          <a:xfrm>
            <a:off x="312516" y="995421"/>
            <a:ext cx="1770928" cy="2851247"/>
          </a:xfrm>
        </p:spPr>
        <p:txBody>
          <a:bodyPr/>
          <a:lstStyle/>
          <a:p>
            <a:r>
              <a:rPr lang="en-GB" sz="2400" dirty="0"/>
              <a:t>Next step, how bad: Fib 4?</a:t>
            </a:r>
            <a:br>
              <a:rPr lang="en-GB" sz="2400" dirty="0"/>
            </a:br>
            <a:br>
              <a:rPr lang="en-GB" sz="2400" dirty="0"/>
            </a:br>
            <a:r>
              <a:rPr lang="en-GB" sz="2000" dirty="0"/>
              <a:t>Age</a:t>
            </a:r>
            <a:br>
              <a:rPr lang="en-GB" sz="2000" dirty="0"/>
            </a:br>
            <a:r>
              <a:rPr lang="en-GB" sz="2000" dirty="0"/>
              <a:t>AST</a:t>
            </a:r>
            <a:br>
              <a:rPr lang="en-GB" sz="2000" dirty="0"/>
            </a:br>
            <a:r>
              <a:rPr lang="en-GB" sz="2000" dirty="0"/>
              <a:t>platelet count </a:t>
            </a:r>
            <a:br>
              <a:rPr lang="en-GB" sz="2000" dirty="0"/>
            </a:br>
            <a:r>
              <a:rPr lang="en-GB" sz="2000" dirty="0"/>
              <a:t>ALT</a:t>
            </a:r>
          </a:p>
        </p:txBody>
      </p:sp>
      <p:sp>
        <p:nvSpPr>
          <p:cNvPr id="3" name="Subtitle 2">
            <a:extLst>
              <a:ext uri="{FF2B5EF4-FFF2-40B4-BE49-F238E27FC236}">
                <a16:creationId xmlns:a16="http://schemas.microsoft.com/office/drawing/2014/main" id="{7F5E1DE6-2E0C-9670-BC61-46621C5C78D4}"/>
              </a:ext>
            </a:extLst>
          </p:cNvPr>
          <p:cNvSpPr>
            <a:spLocks noGrp="1"/>
          </p:cNvSpPr>
          <p:nvPr>
            <p:ph type="subTitle" idx="1"/>
          </p:nvPr>
        </p:nvSpPr>
        <p:spPr>
          <a:xfrm>
            <a:off x="8844456" y="40854"/>
            <a:ext cx="2741509" cy="289537"/>
          </a:xfrm>
        </p:spPr>
        <p:txBody>
          <a:bodyPr>
            <a:noAutofit/>
          </a:bodyPr>
          <a:lstStyle/>
          <a:p>
            <a:r>
              <a:rPr lang="en-GB" sz="1600" dirty="0"/>
              <a:t>clinical practice guidelines</a:t>
            </a:r>
          </a:p>
        </p:txBody>
      </p:sp>
      <p:pic>
        <p:nvPicPr>
          <p:cNvPr id="7" name="Picture 6">
            <a:extLst>
              <a:ext uri="{FF2B5EF4-FFF2-40B4-BE49-F238E27FC236}">
                <a16:creationId xmlns:a16="http://schemas.microsoft.com/office/drawing/2014/main" id="{ED41EDE1-B6D0-2227-5A1B-2FFB4DFBEED9}"/>
              </a:ext>
            </a:extLst>
          </p:cNvPr>
          <p:cNvPicPr>
            <a:picLocks noChangeAspect="1"/>
          </p:cNvPicPr>
          <p:nvPr/>
        </p:nvPicPr>
        <p:blipFill>
          <a:blip r:embed="rId2"/>
          <a:stretch>
            <a:fillRect/>
          </a:stretch>
        </p:blipFill>
        <p:spPr>
          <a:xfrm>
            <a:off x="2397884" y="487565"/>
            <a:ext cx="9099635" cy="6171926"/>
          </a:xfrm>
          <a:prstGeom prst="rect">
            <a:avLst/>
          </a:prstGeom>
        </p:spPr>
      </p:pic>
      <p:sp>
        <p:nvSpPr>
          <p:cNvPr id="9" name="TextBox 8">
            <a:extLst>
              <a:ext uri="{FF2B5EF4-FFF2-40B4-BE49-F238E27FC236}">
                <a16:creationId xmlns:a16="http://schemas.microsoft.com/office/drawing/2014/main" id="{91E4CB68-DCFD-1620-D9BD-69F2833D4684}"/>
              </a:ext>
            </a:extLst>
          </p:cNvPr>
          <p:cNvSpPr txBox="1"/>
          <p:nvPr/>
        </p:nvSpPr>
        <p:spPr>
          <a:xfrm>
            <a:off x="222813" y="3846669"/>
            <a:ext cx="2011101" cy="2862322"/>
          </a:xfrm>
          <a:prstGeom prst="rect">
            <a:avLst/>
          </a:prstGeom>
          <a:noFill/>
        </p:spPr>
        <p:txBody>
          <a:bodyPr wrap="square">
            <a:spAutoFit/>
          </a:bodyPr>
          <a:lstStyle/>
          <a:p>
            <a:r>
              <a:rPr lang="en-US" dirty="0">
                <a:solidFill>
                  <a:srgbClr val="FFFF00"/>
                </a:solidFill>
              </a:rPr>
              <a:t>The formula for FIB-4: Age ([yr] x AST [U/L]) / ((PLT [10(9)/L]) x (ALT [U/L])(1/2)).</a:t>
            </a:r>
          </a:p>
          <a:p>
            <a:endParaRPr lang="en-US" dirty="0">
              <a:solidFill>
                <a:srgbClr val="FFFF00"/>
              </a:solidFill>
            </a:endParaRPr>
          </a:p>
          <a:p>
            <a:endParaRPr lang="en-US" dirty="0">
              <a:solidFill>
                <a:srgbClr val="FFFF00"/>
              </a:solidFill>
            </a:endParaRPr>
          </a:p>
          <a:p>
            <a:r>
              <a:rPr lang="en-US" dirty="0">
                <a:solidFill>
                  <a:srgbClr val="FFFF00"/>
                </a:solidFill>
              </a:rPr>
              <a:t>Fib 4 &gt; 3.25 is advanced liver fibrosis</a:t>
            </a:r>
            <a:endParaRPr lang="en-GB" dirty="0">
              <a:solidFill>
                <a:srgbClr val="FFFF00"/>
              </a:solidFill>
            </a:endParaRPr>
          </a:p>
        </p:txBody>
      </p:sp>
    </p:spTree>
    <p:extLst>
      <p:ext uri="{BB962C8B-B14F-4D97-AF65-F5344CB8AC3E}">
        <p14:creationId xmlns:p14="http://schemas.microsoft.com/office/powerpoint/2010/main" val="1305944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9C488D-580F-A5DB-64FC-BD27958D7A5B}"/>
              </a:ext>
            </a:extLst>
          </p:cNvPr>
          <p:cNvSpPr>
            <a:spLocks noGrp="1"/>
          </p:cNvSpPr>
          <p:nvPr>
            <p:ph sz="half" idx="1"/>
          </p:nvPr>
        </p:nvSpPr>
        <p:spPr/>
        <p:txBody>
          <a:bodyPr>
            <a:normAutofit/>
          </a:bodyPr>
          <a:lstStyle/>
          <a:p>
            <a:endParaRPr lang="en-GB" dirty="0"/>
          </a:p>
          <a:p>
            <a:r>
              <a:rPr lang="en-US" dirty="0"/>
              <a:t>Lifestyle: Control the metabolic conditions  via life- style, exercise, weight loss   (</a:t>
            </a:r>
            <a:r>
              <a:rPr lang="en-US" dirty="0">
                <a:solidFill>
                  <a:srgbClr val="FFFF00"/>
                </a:solidFill>
              </a:rPr>
              <a:t>recall the slide on survival based on number of metabolic conditions</a:t>
            </a:r>
            <a:r>
              <a:rPr lang="en-US" dirty="0"/>
              <a:t>)</a:t>
            </a:r>
          </a:p>
          <a:p>
            <a:pPr marL="0" indent="0">
              <a:buNone/>
            </a:pPr>
            <a:endParaRPr lang="en-GB" dirty="0"/>
          </a:p>
          <a:p>
            <a:r>
              <a:rPr lang="en-GB" dirty="0" err="1"/>
              <a:t>Resmetirom</a:t>
            </a:r>
            <a:r>
              <a:rPr lang="en-GB" dirty="0"/>
              <a:t> – FDA approved for MASH – thyroid hormone receptor beta agonist – increases breakdown of fat in liver and reduces inflammation</a:t>
            </a:r>
          </a:p>
          <a:p>
            <a:pPr marL="0" indent="0">
              <a:buNone/>
            </a:pPr>
            <a:endParaRPr lang="en-GB" dirty="0"/>
          </a:p>
          <a:p>
            <a:r>
              <a:rPr lang="en-GB" dirty="0" err="1"/>
              <a:t>Tirzepatide</a:t>
            </a:r>
            <a:r>
              <a:rPr lang="en-GB" dirty="0"/>
              <a:t> – GLP 1/GIP drug </a:t>
            </a:r>
          </a:p>
          <a:p>
            <a:endParaRPr lang="en-GB" dirty="0"/>
          </a:p>
          <a:p>
            <a:r>
              <a:rPr lang="en-GB" dirty="0"/>
              <a:t>COFFEE</a:t>
            </a:r>
          </a:p>
        </p:txBody>
      </p:sp>
      <p:pic>
        <p:nvPicPr>
          <p:cNvPr id="6" name="Content Placeholder 5">
            <a:extLst>
              <a:ext uri="{FF2B5EF4-FFF2-40B4-BE49-F238E27FC236}">
                <a16:creationId xmlns:a16="http://schemas.microsoft.com/office/drawing/2014/main" id="{77D314A7-31DE-ADF5-4EB0-101B1E808363}"/>
              </a:ext>
            </a:extLst>
          </p:cNvPr>
          <p:cNvPicPr>
            <a:picLocks noGrp="1" noChangeAspect="1"/>
          </p:cNvPicPr>
          <p:nvPr>
            <p:ph sz="half" idx="2"/>
          </p:nvPr>
        </p:nvPicPr>
        <p:blipFill>
          <a:blip r:embed="rId3"/>
          <a:stretch>
            <a:fillRect/>
          </a:stretch>
        </p:blipFill>
        <p:spPr>
          <a:xfrm>
            <a:off x="7721175" y="589053"/>
            <a:ext cx="2668301" cy="2839947"/>
          </a:xfrm>
        </p:spPr>
      </p:pic>
      <p:sp>
        <p:nvSpPr>
          <p:cNvPr id="4" name="Title 3">
            <a:extLst>
              <a:ext uri="{FF2B5EF4-FFF2-40B4-BE49-F238E27FC236}">
                <a16:creationId xmlns:a16="http://schemas.microsoft.com/office/drawing/2014/main" id="{692DC1B5-F674-81C4-0A8E-63D71903DE5A}"/>
              </a:ext>
            </a:extLst>
          </p:cNvPr>
          <p:cNvSpPr>
            <a:spLocks noGrp="1"/>
          </p:cNvSpPr>
          <p:nvPr>
            <p:ph type="title"/>
          </p:nvPr>
        </p:nvSpPr>
        <p:spPr/>
        <p:txBody>
          <a:bodyPr/>
          <a:lstStyle/>
          <a:p>
            <a:r>
              <a:rPr lang="en-GB" dirty="0"/>
              <a:t>Treatments</a:t>
            </a:r>
          </a:p>
        </p:txBody>
      </p:sp>
      <p:pic>
        <p:nvPicPr>
          <p:cNvPr id="8" name="Picture 7">
            <a:extLst>
              <a:ext uri="{FF2B5EF4-FFF2-40B4-BE49-F238E27FC236}">
                <a16:creationId xmlns:a16="http://schemas.microsoft.com/office/drawing/2014/main" id="{0ABADBB3-E2AF-A951-5695-A22647CE7233}"/>
              </a:ext>
            </a:extLst>
          </p:cNvPr>
          <p:cNvPicPr>
            <a:picLocks noChangeAspect="1"/>
          </p:cNvPicPr>
          <p:nvPr/>
        </p:nvPicPr>
        <p:blipFill>
          <a:blip r:embed="rId4"/>
          <a:stretch>
            <a:fillRect/>
          </a:stretch>
        </p:blipFill>
        <p:spPr>
          <a:xfrm>
            <a:off x="6651223" y="3998686"/>
            <a:ext cx="4165941" cy="1125107"/>
          </a:xfrm>
          <a:prstGeom prst="rect">
            <a:avLst/>
          </a:prstGeom>
        </p:spPr>
      </p:pic>
      <p:pic>
        <p:nvPicPr>
          <p:cNvPr id="10" name="Picture 9">
            <a:extLst>
              <a:ext uri="{FF2B5EF4-FFF2-40B4-BE49-F238E27FC236}">
                <a16:creationId xmlns:a16="http://schemas.microsoft.com/office/drawing/2014/main" id="{83B292B0-D104-28DE-718B-86C1078A786E}"/>
              </a:ext>
            </a:extLst>
          </p:cNvPr>
          <p:cNvPicPr>
            <a:picLocks noChangeAspect="1"/>
          </p:cNvPicPr>
          <p:nvPr/>
        </p:nvPicPr>
        <p:blipFill>
          <a:blip r:embed="rId5"/>
          <a:stretch>
            <a:fillRect/>
          </a:stretch>
        </p:blipFill>
        <p:spPr>
          <a:xfrm>
            <a:off x="6647644" y="5518981"/>
            <a:ext cx="4169519" cy="1125108"/>
          </a:xfrm>
          <a:prstGeom prst="rect">
            <a:avLst/>
          </a:prstGeom>
        </p:spPr>
      </p:pic>
    </p:spTree>
    <p:extLst>
      <p:ext uri="{BB962C8B-B14F-4D97-AF65-F5344CB8AC3E}">
        <p14:creationId xmlns:p14="http://schemas.microsoft.com/office/powerpoint/2010/main" val="30444924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4D22F7B1-C9F6-4224-B48C-69F7B15E4C7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60" imgH="360" progId="TCLayout.ActiveDocument.1">
                  <p:embed/>
                </p:oleObj>
              </mc:Choice>
              <mc:Fallback>
                <p:oleObj name="think-cell Slide" r:id="rId4" imgW="360" imgH="360" progId="TCLayout.ActiveDocument.1">
                  <p:embed/>
                  <p:pic>
                    <p:nvPicPr>
                      <p:cNvPr id="2" name="Object 1" hidden="1">
                        <a:extLst>
                          <a:ext uri="{FF2B5EF4-FFF2-40B4-BE49-F238E27FC236}">
                            <a16:creationId xmlns:a16="http://schemas.microsoft.com/office/drawing/2014/main" id="{4D22F7B1-C9F6-4224-B48C-69F7B15E4C7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5" descr="Black coffee in a white cup on a wooden table">
            <a:extLst>
              <a:ext uri="{FF2B5EF4-FFF2-40B4-BE49-F238E27FC236}">
                <a16:creationId xmlns:a16="http://schemas.microsoft.com/office/drawing/2014/main" id="{709AE6D6-B87B-40D6-9522-1BD62A52C240}"/>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FDF8327-DB59-4A39-8E4A-7C796DB075A2}"/>
              </a:ext>
            </a:extLst>
          </p:cNvPr>
          <p:cNvSpPr>
            <a:spLocks noGrp="1"/>
          </p:cNvSpPr>
          <p:nvPr>
            <p:ph type="sldNum" sz="quarter" idx="12"/>
          </p:nvPr>
        </p:nvSpPr>
        <p:spPr/>
        <p:txBody>
          <a:bodyPr/>
          <a:lstStyle/>
          <a:p>
            <a:fld id="{5E4D2043-7E31-4A53-BD33-72A88E682172}" type="slidenum">
              <a:rPr lang="en-GB" smtClean="0"/>
              <a:pPr/>
              <a:t>42</a:t>
            </a:fld>
            <a:endParaRPr lang="en-GB"/>
          </a:p>
        </p:txBody>
      </p:sp>
      <p:sp>
        <p:nvSpPr>
          <p:cNvPr id="5" name="Title 4">
            <a:extLst>
              <a:ext uri="{FF2B5EF4-FFF2-40B4-BE49-F238E27FC236}">
                <a16:creationId xmlns:a16="http://schemas.microsoft.com/office/drawing/2014/main" id="{95D020B0-340C-4F2C-A21D-50D123A9D2E6}"/>
              </a:ext>
            </a:extLst>
          </p:cNvPr>
          <p:cNvSpPr>
            <a:spLocks noGrp="1"/>
          </p:cNvSpPr>
          <p:nvPr>
            <p:ph type="title"/>
          </p:nvPr>
        </p:nvSpPr>
        <p:spPr>
          <a:xfrm>
            <a:off x="882923" y="994301"/>
            <a:ext cx="3673175" cy="692647"/>
          </a:xfrm>
        </p:spPr>
        <p:txBody>
          <a:bodyPr vert="horz">
            <a:normAutofit fontScale="90000"/>
          </a:bodyPr>
          <a:lstStyle/>
          <a:p>
            <a:r>
              <a:rPr lang="en-GB" sz="6600" dirty="0">
                <a:solidFill>
                  <a:schemeClr val="lt2"/>
                </a:solidFill>
              </a:rPr>
              <a:t>The Antidote</a:t>
            </a:r>
          </a:p>
        </p:txBody>
      </p:sp>
      <p:pic>
        <p:nvPicPr>
          <p:cNvPr id="7" name="Picture 6">
            <a:extLst>
              <a:ext uri="{FF2B5EF4-FFF2-40B4-BE49-F238E27FC236}">
                <a16:creationId xmlns:a16="http://schemas.microsoft.com/office/drawing/2014/main" id="{3697779A-760F-4344-860A-E0F702490FDA}"/>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bwMode="gray">
          <a:xfrm>
            <a:off x="429370" y="6458209"/>
            <a:ext cx="902285" cy="211168"/>
          </a:xfrm>
          <a:prstGeom prst="rect">
            <a:avLst/>
          </a:prstGeom>
        </p:spPr>
      </p:pic>
    </p:spTree>
    <p:extLst>
      <p:ext uri="{BB962C8B-B14F-4D97-AF65-F5344CB8AC3E}">
        <p14:creationId xmlns:p14="http://schemas.microsoft.com/office/powerpoint/2010/main" val="20856671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60ED17E-59BA-450B-A96C-5456B0BA1982}"/>
              </a:ext>
            </a:extLst>
          </p:cNvPr>
          <p:cNvSpPr/>
          <p:nvPr/>
        </p:nvSpPr>
        <p:spPr>
          <a:xfrm>
            <a:off x="6539610" y="-1"/>
            <a:ext cx="5614813" cy="7620001"/>
          </a:xfrm>
          <a:prstGeom prst="rect">
            <a:avLst/>
          </a:prstGeom>
          <a:gradFill>
            <a:gsLst>
              <a:gs pos="0">
                <a:schemeClr val="tx2"/>
              </a:gs>
              <a:gs pos="100000">
                <a:schemeClr val="bg2"/>
              </a:gs>
            </a:gsLst>
            <a:lin ang="0" scaled="1"/>
          </a:gra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SwissReSans"/>
              <a:ea typeface="+mn-ea"/>
              <a:cs typeface="+mn-cs"/>
            </a:endParaRPr>
          </a:p>
        </p:txBody>
      </p:sp>
      <p:sp>
        <p:nvSpPr>
          <p:cNvPr id="2" name="Title 1"/>
          <p:cNvSpPr>
            <a:spLocks noGrp="1"/>
          </p:cNvSpPr>
          <p:nvPr>
            <p:ph type="title"/>
          </p:nvPr>
        </p:nvSpPr>
        <p:spPr>
          <a:xfrm>
            <a:off x="6751415" y="202926"/>
            <a:ext cx="5337500" cy="867930"/>
          </a:xfrm>
          <a:noFill/>
        </p:spPr>
        <p:txBody>
          <a:bodyPr wrap="square" lIns="91440" tIns="45720" rIns="91440" bIns="45720">
            <a:spAutoFit/>
          </a:bodyPr>
          <a:lstStyle/>
          <a:p>
            <a:pPr algn="ctr"/>
            <a:r>
              <a:rPr lang="en-US" sz="2800" b="1" dirty="0">
                <a:ln w="0"/>
                <a:solidFill>
                  <a:schemeClr val="accent1"/>
                </a:solidFill>
                <a:effectLst>
                  <a:outerShdw blurRad="38100" dist="19050" dir="2700000" algn="tl" rotWithShape="0">
                    <a:srgbClr val="283E36">
                      <a:alpha val="40000"/>
                    </a:srgbClr>
                  </a:outerShdw>
                </a:effectLst>
                <a:latin typeface="+mn-lt"/>
                <a:ea typeface="+mn-ea"/>
                <a:cs typeface="+mn-cs"/>
              </a:rPr>
              <a:t>My 2 cents on Coffee</a:t>
            </a:r>
            <a:br>
              <a:rPr lang="en-US" sz="2800" b="1" dirty="0">
                <a:ln w="0"/>
                <a:solidFill>
                  <a:schemeClr val="bg1"/>
                </a:solidFill>
                <a:effectLst>
                  <a:outerShdw blurRad="38100" dist="19050" dir="2700000" algn="tl" rotWithShape="0">
                    <a:srgbClr val="283E36">
                      <a:alpha val="40000"/>
                    </a:srgbClr>
                  </a:outerShdw>
                </a:effectLst>
                <a:latin typeface="+mn-lt"/>
                <a:ea typeface="+mn-ea"/>
                <a:cs typeface="+mn-cs"/>
              </a:rPr>
            </a:br>
            <a:endParaRPr lang="en-US" sz="2800" b="1" dirty="0">
              <a:ln w="0"/>
              <a:solidFill>
                <a:schemeClr val="bg1"/>
              </a:solidFill>
              <a:effectLst>
                <a:outerShdw blurRad="38100" dist="19050" dir="2700000" algn="tl" rotWithShape="0">
                  <a:srgbClr val="283E36">
                    <a:alpha val="40000"/>
                  </a:srgbClr>
                </a:outerShdw>
              </a:effectLst>
              <a:latin typeface="+mn-lt"/>
              <a:ea typeface="+mn-ea"/>
              <a:cs typeface="+mn-cs"/>
            </a:endParaRPr>
          </a:p>
        </p:txBody>
      </p:sp>
      <p:sp>
        <p:nvSpPr>
          <p:cNvPr id="4" name="Text Placeholder 3"/>
          <p:cNvSpPr>
            <a:spLocks noGrp="1"/>
          </p:cNvSpPr>
          <p:nvPr>
            <p:ph type="body" sz="quarter" idx="15"/>
          </p:nvPr>
        </p:nvSpPr>
        <p:spPr>
          <a:xfrm>
            <a:off x="6539611" y="1447800"/>
            <a:ext cx="5652387" cy="5207274"/>
          </a:xfrm>
        </p:spPr>
        <p:txBody>
          <a:bodyPr/>
          <a:lstStyle/>
          <a:p>
            <a:r>
              <a:rPr lang="en-US" sz="2800" dirty="0">
                <a:solidFill>
                  <a:srgbClr val="FFFF00"/>
                </a:solidFill>
              </a:rPr>
              <a:t>Coffee !!!!!</a:t>
            </a:r>
            <a:endParaRPr lang="en-US" dirty="0">
              <a:solidFill>
                <a:srgbClr val="FFFF00"/>
              </a:solidFill>
            </a:endParaRPr>
          </a:p>
          <a:p>
            <a:endParaRPr lang="en-US" dirty="0">
              <a:solidFill>
                <a:srgbClr val="FFFF00"/>
              </a:solidFill>
            </a:endParaRPr>
          </a:p>
          <a:p>
            <a:r>
              <a:rPr lang="en-US" dirty="0">
                <a:solidFill>
                  <a:srgbClr val="FFFF00"/>
                </a:solidFill>
              </a:rPr>
              <a:t>At least 2 cups a day of the real deal, NOT decaf and not caffeine as in Coca Cola</a:t>
            </a:r>
          </a:p>
          <a:p>
            <a:r>
              <a:rPr lang="en-US" dirty="0">
                <a:solidFill>
                  <a:srgbClr val="FFFF00"/>
                </a:solidFill>
              </a:rPr>
              <a:t> </a:t>
            </a:r>
          </a:p>
          <a:p>
            <a:r>
              <a:rPr lang="en-US" dirty="0">
                <a:solidFill>
                  <a:srgbClr val="FFFF00"/>
                </a:solidFill>
              </a:rPr>
              <a:t>Reduces development of liver fibrosis by 50%</a:t>
            </a:r>
          </a:p>
          <a:p>
            <a:r>
              <a:rPr lang="en-US" dirty="0">
                <a:solidFill>
                  <a:srgbClr val="FFFF00"/>
                </a:solidFill>
              </a:rPr>
              <a:t>Improves insulin sensitivity </a:t>
            </a: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endParaRPr lang="en-US" dirty="0">
              <a:solidFill>
                <a:srgbClr val="FFFF00"/>
              </a:solidFill>
            </a:endParaRPr>
          </a:p>
          <a:p>
            <a:r>
              <a:rPr lang="en-US" dirty="0">
                <a:solidFill>
                  <a:srgbClr val="FFFF00"/>
                </a:solidFill>
              </a:rPr>
              <a:t>This is per EASL data and evidence based per Dr. Sanjiv Chopra of Harvard Medical School and editor in chief of the hepatology section of Up To Date </a:t>
            </a:r>
          </a:p>
          <a:p>
            <a:r>
              <a:rPr lang="en-US" dirty="0">
                <a:solidFill>
                  <a:srgbClr val="FFFF00"/>
                </a:solidFill>
              </a:rPr>
              <a:t>&amp;</a:t>
            </a:r>
          </a:p>
          <a:p>
            <a:r>
              <a:rPr lang="en-US" dirty="0">
                <a:solidFill>
                  <a:srgbClr val="FFFF00"/>
                </a:solidFill>
              </a:rPr>
              <a:t>BMJ 2017 Meta-analysis</a:t>
            </a:r>
          </a:p>
          <a:p>
            <a:endParaRPr lang="en-US" b="0" dirty="0">
              <a:solidFill>
                <a:schemeClr val="bg1"/>
              </a:solidFill>
            </a:endParaRPr>
          </a:p>
          <a:p>
            <a:endParaRPr lang="en-US" b="0" dirty="0">
              <a:solidFill>
                <a:schemeClr val="bg1"/>
              </a:solidFill>
            </a:endParaRPr>
          </a:p>
          <a:p>
            <a:endParaRPr lang="en-US" b="0" dirty="0">
              <a:solidFill>
                <a:schemeClr val="bg1"/>
              </a:solidFill>
            </a:endParaRPr>
          </a:p>
          <a:p>
            <a:r>
              <a:rPr lang="en-US" b="0" dirty="0">
                <a:solidFill>
                  <a:schemeClr val="bg1"/>
                </a:solidFill>
              </a:rPr>
              <a:t>   </a:t>
            </a:r>
            <a:endParaRPr lang="en-US" dirty="0">
              <a:solidFill>
                <a:schemeClr val="bg1"/>
              </a:solidFill>
            </a:endParaRPr>
          </a:p>
        </p:txBody>
      </p:sp>
      <p:pic>
        <p:nvPicPr>
          <p:cNvPr id="17" name="Picture 16">
            <a:extLst>
              <a:ext uri="{FF2B5EF4-FFF2-40B4-BE49-F238E27FC236}">
                <a16:creationId xmlns:a16="http://schemas.microsoft.com/office/drawing/2014/main" id="{057E5B97-FF1C-429D-9A22-71394ED880F2}"/>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8" name="Slide Number Placeholder 4">
            <a:extLst>
              <a:ext uri="{FF2B5EF4-FFF2-40B4-BE49-F238E27FC236}">
                <a16:creationId xmlns:a16="http://schemas.microsoft.com/office/drawing/2014/main" id="{B99269C2-6BDF-46A1-A1DD-5E3A842807DB}"/>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solidFill>
                  <a:schemeClr val="bg1"/>
                </a:solidFill>
              </a:rPr>
              <a:pPr/>
              <a:t>43</a:t>
            </a:fld>
            <a:endParaRPr lang="en-GB" dirty="0">
              <a:solidFill>
                <a:schemeClr val="bg1"/>
              </a:solidFill>
            </a:endParaRPr>
          </a:p>
        </p:txBody>
      </p:sp>
      <p:pic>
        <p:nvPicPr>
          <p:cNvPr id="6" name="Picture 5" descr="A picture containing food, table&#10;&#10;Description automatically generated">
            <a:extLst>
              <a:ext uri="{FF2B5EF4-FFF2-40B4-BE49-F238E27FC236}">
                <a16:creationId xmlns:a16="http://schemas.microsoft.com/office/drawing/2014/main" id="{3F601FAB-83D1-4338-B403-5B0DF99FCF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74119" y="306272"/>
            <a:ext cx="7619999" cy="7007458"/>
          </a:xfrm>
          <a:prstGeom prst="rect">
            <a:avLst/>
          </a:prstGeom>
        </p:spPr>
      </p:pic>
    </p:spTree>
    <p:extLst>
      <p:ext uri="{BB962C8B-B14F-4D97-AF65-F5344CB8AC3E}">
        <p14:creationId xmlns:p14="http://schemas.microsoft.com/office/powerpoint/2010/main" val="3277084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2BB12-CE82-46EF-BAB1-DC056C04864A}"/>
              </a:ext>
            </a:extLst>
          </p:cNvPr>
          <p:cNvSpPr>
            <a:spLocks noGrp="1"/>
          </p:cNvSpPr>
          <p:nvPr>
            <p:ph type="title"/>
          </p:nvPr>
        </p:nvSpPr>
        <p:spPr>
          <a:xfrm>
            <a:off x="695325" y="202927"/>
            <a:ext cx="11017250" cy="482873"/>
          </a:xfrm>
        </p:spPr>
        <p:txBody>
          <a:bodyPr>
            <a:noAutofit/>
          </a:bodyPr>
          <a:lstStyle/>
          <a:p>
            <a:r>
              <a:rPr lang="en-GB" sz="3200" dirty="0"/>
              <a:t>Phil Mickelson Is On the Correct Side of Coffee – Chopra’s Side!!!</a:t>
            </a:r>
          </a:p>
        </p:txBody>
      </p:sp>
      <p:pic>
        <p:nvPicPr>
          <p:cNvPr id="6" name="Content Placeholder 5">
            <a:extLst>
              <a:ext uri="{FF2B5EF4-FFF2-40B4-BE49-F238E27FC236}">
                <a16:creationId xmlns:a16="http://schemas.microsoft.com/office/drawing/2014/main" id="{3CF94D82-8643-48EB-A81B-957ED14D474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264287" y="1824621"/>
            <a:ext cx="5200893" cy="3900669"/>
          </a:xfrm>
        </p:spPr>
      </p:pic>
      <p:sp>
        <p:nvSpPr>
          <p:cNvPr id="4" name="Slide Number Placeholder 3">
            <a:extLst>
              <a:ext uri="{FF2B5EF4-FFF2-40B4-BE49-F238E27FC236}">
                <a16:creationId xmlns:a16="http://schemas.microsoft.com/office/drawing/2014/main" id="{D1137EFD-F887-406F-9963-797588DBE39E}"/>
              </a:ext>
            </a:extLst>
          </p:cNvPr>
          <p:cNvSpPr>
            <a:spLocks noGrp="1"/>
          </p:cNvSpPr>
          <p:nvPr>
            <p:ph type="sldNum" sz="quarter" idx="12"/>
          </p:nvPr>
        </p:nvSpPr>
        <p:spPr/>
        <p:txBody>
          <a:bodyPr/>
          <a:lstStyle/>
          <a:p>
            <a:fld id="{834DEB38-2303-4241-A1EC-21E107758654}" type="slidenum">
              <a:rPr lang="en-US" smtClean="0"/>
              <a:t>44</a:t>
            </a:fld>
            <a:endParaRPr lang="en-US"/>
          </a:p>
        </p:txBody>
      </p:sp>
      <p:pic>
        <p:nvPicPr>
          <p:cNvPr id="8" name="Picture 7">
            <a:extLst>
              <a:ext uri="{FF2B5EF4-FFF2-40B4-BE49-F238E27FC236}">
                <a16:creationId xmlns:a16="http://schemas.microsoft.com/office/drawing/2014/main" id="{DF68AAF6-4119-4095-A3A5-A84A82A958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56200" y="1459821"/>
            <a:ext cx="5689601" cy="4267201"/>
          </a:xfrm>
          <a:prstGeom prst="rect">
            <a:avLst/>
          </a:prstGeom>
        </p:spPr>
      </p:pic>
      <p:sp>
        <p:nvSpPr>
          <p:cNvPr id="9" name="Circle: Hollow 8">
            <a:extLst>
              <a:ext uri="{FF2B5EF4-FFF2-40B4-BE49-F238E27FC236}">
                <a16:creationId xmlns:a16="http://schemas.microsoft.com/office/drawing/2014/main" id="{7B959A85-EAD2-462A-BE04-7AEA35E096B9}"/>
              </a:ext>
            </a:extLst>
          </p:cNvPr>
          <p:cNvSpPr/>
          <p:nvPr/>
        </p:nvSpPr>
        <p:spPr>
          <a:xfrm>
            <a:off x="5266481" y="3217762"/>
            <a:ext cx="5782519" cy="2395960"/>
          </a:xfrm>
          <a:prstGeom prst="donut">
            <a:avLst>
              <a:gd name="adj" fmla="val 4516"/>
            </a:avLst>
          </a:prstGeom>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err="1">
              <a:solidFill>
                <a:schemeClr val="tx1"/>
              </a:solidFill>
              <a:latin typeface="SwissReSans" pitchFamily="34" charset="0"/>
            </a:endParaRPr>
          </a:p>
        </p:txBody>
      </p:sp>
    </p:spTree>
    <p:extLst>
      <p:ext uri="{BB962C8B-B14F-4D97-AF65-F5344CB8AC3E}">
        <p14:creationId xmlns:p14="http://schemas.microsoft.com/office/powerpoint/2010/main" val="11513400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1AC6A30-4F22-4C0F-B278-19C5B8A80C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BB4335AD-65B1-44E4-90AF-264024FE4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allon Griekspoor - Wikipedia">
            <a:extLst>
              <a:ext uri="{FF2B5EF4-FFF2-40B4-BE49-F238E27FC236}">
                <a16:creationId xmlns:a16="http://schemas.microsoft.com/office/drawing/2014/main" id="{D7B92DB3-BCE1-A4E1-C37C-66FA596A8A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253" r="766" b="-1"/>
          <a:stretch>
            <a:fillRect/>
          </a:stretch>
        </p:blipFill>
        <p:spPr bwMode="auto">
          <a:xfrm>
            <a:off x="3" y="1"/>
            <a:ext cx="3695699" cy="6858001"/>
          </a:xfrm>
          <a:custGeom>
            <a:avLst/>
            <a:gdLst/>
            <a:ahLst/>
            <a:cxnLst/>
            <a:rect l="l" t="t" r="r" b="b"/>
            <a:pathLst>
              <a:path w="3695699" h="6858001">
                <a:moveTo>
                  <a:pt x="0" y="0"/>
                </a:moveTo>
                <a:lnTo>
                  <a:pt x="3435129" y="0"/>
                </a:lnTo>
                <a:lnTo>
                  <a:pt x="3430599" y="17349"/>
                </a:lnTo>
                <a:cubicBezTo>
                  <a:pt x="3437542" y="19835"/>
                  <a:pt x="3423757" y="30822"/>
                  <a:pt x="3427683" y="38871"/>
                </a:cubicBezTo>
                <a:cubicBezTo>
                  <a:pt x="3431230" y="44698"/>
                  <a:pt x="3427877" y="49388"/>
                  <a:pt x="3427096" y="55116"/>
                </a:cubicBezTo>
                <a:cubicBezTo>
                  <a:pt x="3429620" y="62945"/>
                  <a:pt x="3421946" y="87211"/>
                  <a:pt x="3417356" y="93331"/>
                </a:cubicBezTo>
                <a:cubicBezTo>
                  <a:pt x="3401974" y="107607"/>
                  <a:pt x="3409629" y="143436"/>
                  <a:pt x="3397765" y="155370"/>
                </a:cubicBezTo>
                <a:cubicBezTo>
                  <a:pt x="3395800" y="159886"/>
                  <a:pt x="3394789" y="164378"/>
                  <a:pt x="3394373" y="168831"/>
                </a:cubicBezTo>
                <a:lnTo>
                  <a:pt x="3394553" y="181402"/>
                </a:lnTo>
                <a:lnTo>
                  <a:pt x="3397293" y="185192"/>
                </a:lnTo>
                <a:lnTo>
                  <a:pt x="3395923" y="192756"/>
                </a:lnTo>
                <a:cubicBezTo>
                  <a:pt x="3396018" y="193497"/>
                  <a:pt x="3396112" y="194237"/>
                  <a:pt x="3396207" y="194978"/>
                </a:cubicBezTo>
                <a:cubicBezTo>
                  <a:pt x="3396531" y="199154"/>
                  <a:pt x="3396856" y="203330"/>
                  <a:pt x="3397180" y="207506"/>
                </a:cubicBezTo>
                <a:cubicBezTo>
                  <a:pt x="3382438" y="200939"/>
                  <a:pt x="3394549" y="241317"/>
                  <a:pt x="3383191" y="229051"/>
                </a:cubicBezTo>
                <a:cubicBezTo>
                  <a:pt x="3382519" y="234401"/>
                  <a:pt x="3381383" y="237332"/>
                  <a:pt x="3380194" y="239137"/>
                </a:cubicBezTo>
                <a:lnTo>
                  <a:pt x="3349267" y="310262"/>
                </a:lnTo>
                <a:lnTo>
                  <a:pt x="3344455" y="381704"/>
                </a:lnTo>
                <a:cubicBezTo>
                  <a:pt x="3343420" y="464598"/>
                  <a:pt x="3338482" y="511985"/>
                  <a:pt x="3327551" y="571873"/>
                </a:cubicBezTo>
                <a:cubicBezTo>
                  <a:pt x="3316620" y="631761"/>
                  <a:pt x="3309762" y="702429"/>
                  <a:pt x="3278869" y="741030"/>
                </a:cubicBezTo>
                <a:lnTo>
                  <a:pt x="3239259" y="957888"/>
                </a:lnTo>
                <a:cubicBezTo>
                  <a:pt x="3267597" y="1021376"/>
                  <a:pt x="3235647" y="1004478"/>
                  <a:pt x="3243890" y="1047869"/>
                </a:cubicBezTo>
                <a:cubicBezTo>
                  <a:pt x="3245988" y="1077107"/>
                  <a:pt x="3228006" y="1101189"/>
                  <a:pt x="3221700" y="1118244"/>
                </a:cubicBezTo>
                <a:cubicBezTo>
                  <a:pt x="3220198" y="1120922"/>
                  <a:pt x="3213346" y="1188569"/>
                  <a:pt x="3211078" y="1190394"/>
                </a:cubicBezTo>
                <a:cubicBezTo>
                  <a:pt x="3204899" y="1218939"/>
                  <a:pt x="3210276" y="1253036"/>
                  <a:pt x="3199704" y="1304585"/>
                </a:cubicBezTo>
                <a:cubicBezTo>
                  <a:pt x="3199438" y="1346246"/>
                  <a:pt x="3168623" y="1413431"/>
                  <a:pt x="3167741" y="1449444"/>
                </a:cubicBezTo>
                <a:cubicBezTo>
                  <a:pt x="3180911" y="1471132"/>
                  <a:pt x="3193362" y="1499173"/>
                  <a:pt x="3194410" y="1520667"/>
                </a:cubicBezTo>
                <a:cubicBezTo>
                  <a:pt x="3181228" y="1513763"/>
                  <a:pt x="3199978" y="1547097"/>
                  <a:pt x="3184473" y="1547038"/>
                </a:cubicBezTo>
                <a:cubicBezTo>
                  <a:pt x="3185153" y="1550949"/>
                  <a:pt x="3186303" y="1554741"/>
                  <a:pt x="3187573" y="1558550"/>
                </a:cubicBezTo>
                <a:lnTo>
                  <a:pt x="3188231" y="1560544"/>
                </a:lnTo>
                <a:lnTo>
                  <a:pt x="3188195" y="1568317"/>
                </a:lnTo>
                <a:lnTo>
                  <a:pt x="3191518" y="1570772"/>
                </a:lnTo>
                <a:lnTo>
                  <a:pt x="3193853" y="1582659"/>
                </a:lnTo>
                <a:cubicBezTo>
                  <a:pt x="3194213" y="1587070"/>
                  <a:pt x="3193997" y="1591769"/>
                  <a:pt x="3192857" y="1596890"/>
                </a:cubicBezTo>
                <a:cubicBezTo>
                  <a:pt x="3185716" y="1609144"/>
                  <a:pt x="3191593" y="1629575"/>
                  <a:pt x="3189686" y="1647479"/>
                </a:cubicBezTo>
                <a:lnTo>
                  <a:pt x="3187125" y="1655568"/>
                </a:lnTo>
                <a:cubicBezTo>
                  <a:pt x="3187259" y="1659315"/>
                  <a:pt x="3192418" y="1733399"/>
                  <a:pt x="3192552" y="1737146"/>
                </a:cubicBezTo>
                <a:cubicBezTo>
                  <a:pt x="3236684" y="1834597"/>
                  <a:pt x="3210475" y="1851660"/>
                  <a:pt x="3219437" y="1908917"/>
                </a:cubicBezTo>
                <a:lnTo>
                  <a:pt x="3220572" y="1915235"/>
                </a:lnTo>
                <a:cubicBezTo>
                  <a:pt x="3225642" y="1919319"/>
                  <a:pt x="3228448" y="1945519"/>
                  <a:pt x="3226946" y="1954447"/>
                </a:cubicBezTo>
                <a:cubicBezTo>
                  <a:pt x="3219553" y="1979351"/>
                  <a:pt x="3239504" y="2001442"/>
                  <a:pt x="3234148" y="2021397"/>
                </a:cubicBezTo>
                <a:cubicBezTo>
                  <a:pt x="3234224" y="2026740"/>
                  <a:pt x="3235084" y="2031233"/>
                  <a:pt x="3236424" y="2035173"/>
                </a:cubicBezTo>
                <a:lnTo>
                  <a:pt x="3241339" y="2045116"/>
                </a:lnTo>
                <a:lnTo>
                  <a:pt x="3233470" y="2098623"/>
                </a:lnTo>
                <a:cubicBezTo>
                  <a:pt x="3230495" y="2129687"/>
                  <a:pt x="3232618" y="2188321"/>
                  <a:pt x="3230016" y="2240964"/>
                </a:cubicBezTo>
                <a:cubicBezTo>
                  <a:pt x="3226602" y="2283982"/>
                  <a:pt x="3232644" y="2342030"/>
                  <a:pt x="3237809" y="2379644"/>
                </a:cubicBezTo>
                <a:cubicBezTo>
                  <a:pt x="3244462" y="2409884"/>
                  <a:pt x="3221747" y="2435219"/>
                  <a:pt x="3237054" y="2459103"/>
                </a:cubicBezTo>
                <a:cubicBezTo>
                  <a:pt x="3245536" y="2488997"/>
                  <a:pt x="3251426" y="2510390"/>
                  <a:pt x="3255285" y="2538679"/>
                </a:cubicBezTo>
                <a:cubicBezTo>
                  <a:pt x="3258296" y="2574322"/>
                  <a:pt x="3245460" y="2589819"/>
                  <a:pt x="3245073" y="2622720"/>
                </a:cubicBezTo>
                <a:lnTo>
                  <a:pt x="3252960" y="2736087"/>
                </a:lnTo>
                <a:cubicBezTo>
                  <a:pt x="3245577" y="2772183"/>
                  <a:pt x="3230063" y="2856752"/>
                  <a:pt x="3218681" y="2902964"/>
                </a:cubicBezTo>
                <a:cubicBezTo>
                  <a:pt x="3212624" y="2927969"/>
                  <a:pt x="3209733" y="2973979"/>
                  <a:pt x="3203641" y="3008786"/>
                </a:cubicBezTo>
                <a:cubicBezTo>
                  <a:pt x="3197547" y="3043595"/>
                  <a:pt x="3186644" y="3093251"/>
                  <a:pt x="3182123" y="3111815"/>
                </a:cubicBezTo>
                <a:lnTo>
                  <a:pt x="3176517" y="3120169"/>
                </a:lnTo>
                <a:lnTo>
                  <a:pt x="3177035" y="3121646"/>
                </a:lnTo>
                <a:cubicBezTo>
                  <a:pt x="3177423" y="3127588"/>
                  <a:pt x="3176129" y="3130763"/>
                  <a:pt x="3174093" y="3132705"/>
                </a:cubicBezTo>
                <a:lnTo>
                  <a:pt x="3171045" y="3134220"/>
                </a:lnTo>
                <a:lnTo>
                  <a:pt x="3168274" y="3141524"/>
                </a:lnTo>
                <a:lnTo>
                  <a:pt x="3160781" y="3155149"/>
                </a:lnTo>
                <a:cubicBezTo>
                  <a:pt x="3160949" y="3156237"/>
                  <a:pt x="3161116" y="3157326"/>
                  <a:pt x="3161284" y="3158414"/>
                </a:cubicBezTo>
                <a:lnTo>
                  <a:pt x="3152950" y="3180080"/>
                </a:lnTo>
                <a:lnTo>
                  <a:pt x="3153739" y="3180719"/>
                </a:lnTo>
                <a:cubicBezTo>
                  <a:pt x="3155321" y="3182647"/>
                  <a:pt x="3156128" y="3184999"/>
                  <a:pt x="3155342" y="3188313"/>
                </a:cubicBezTo>
                <a:cubicBezTo>
                  <a:pt x="3169797" y="3188216"/>
                  <a:pt x="3159934" y="3192271"/>
                  <a:pt x="3156340" y="3202049"/>
                </a:cubicBezTo>
                <a:cubicBezTo>
                  <a:pt x="3177988" y="3204083"/>
                  <a:pt x="3159779" y="3228842"/>
                  <a:pt x="3169832" y="3237938"/>
                </a:cubicBezTo>
                <a:cubicBezTo>
                  <a:pt x="3166705" y="3245075"/>
                  <a:pt x="3163793" y="3252659"/>
                  <a:pt x="3161244" y="3260564"/>
                </a:cubicBezTo>
                <a:lnTo>
                  <a:pt x="3160005" y="3265314"/>
                </a:lnTo>
                <a:cubicBezTo>
                  <a:pt x="3160063" y="3265371"/>
                  <a:pt x="3160124" y="3265428"/>
                  <a:pt x="3160184" y="3265486"/>
                </a:cubicBezTo>
                <a:cubicBezTo>
                  <a:pt x="3160345" y="3266694"/>
                  <a:pt x="3160101" y="3268319"/>
                  <a:pt x="3159279" y="3270659"/>
                </a:cubicBezTo>
                <a:lnTo>
                  <a:pt x="3157747" y="3273971"/>
                </a:lnTo>
                <a:lnTo>
                  <a:pt x="3155343" y="3283185"/>
                </a:lnTo>
                <a:cubicBezTo>
                  <a:pt x="3155517" y="3284422"/>
                  <a:pt x="3155689" y="3285657"/>
                  <a:pt x="3155860" y="3286893"/>
                </a:cubicBezTo>
                <a:lnTo>
                  <a:pt x="3158001" y="3289146"/>
                </a:lnTo>
                <a:lnTo>
                  <a:pt x="3157508" y="3289877"/>
                </a:lnTo>
                <a:cubicBezTo>
                  <a:pt x="3151604" y="3294411"/>
                  <a:pt x="3144966" y="3293561"/>
                  <a:pt x="3159853" y="3309833"/>
                </a:cubicBezTo>
                <a:cubicBezTo>
                  <a:pt x="3149181" y="3321561"/>
                  <a:pt x="3158789" y="3329345"/>
                  <a:pt x="3157392" y="3351579"/>
                </a:cubicBezTo>
                <a:cubicBezTo>
                  <a:pt x="3148710" y="3357083"/>
                  <a:pt x="3149361" y="3365079"/>
                  <a:pt x="3152871" y="3374240"/>
                </a:cubicBezTo>
                <a:cubicBezTo>
                  <a:pt x="3148885" y="3383513"/>
                  <a:pt x="3145239" y="3392740"/>
                  <a:pt x="3142119" y="3402557"/>
                </a:cubicBezTo>
                <a:lnTo>
                  <a:pt x="3138061" y="3419585"/>
                </a:lnTo>
                <a:lnTo>
                  <a:pt x="3139796" y="3424940"/>
                </a:lnTo>
                <a:cubicBezTo>
                  <a:pt x="3142520" y="3434326"/>
                  <a:pt x="3143300" y="3443700"/>
                  <a:pt x="3137669" y="3463264"/>
                </a:cubicBezTo>
                <a:cubicBezTo>
                  <a:pt x="3147380" y="3480689"/>
                  <a:pt x="3167781" y="3490510"/>
                  <a:pt x="3168140" y="3518969"/>
                </a:cubicBezTo>
                <a:cubicBezTo>
                  <a:pt x="3159473" y="3545761"/>
                  <a:pt x="3191152" y="3574399"/>
                  <a:pt x="3179206" y="3607864"/>
                </a:cubicBezTo>
                <a:cubicBezTo>
                  <a:pt x="3176757" y="3619813"/>
                  <a:pt x="3181069" y="3654600"/>
                  <a:pt x="3189125" y="3659839"/>
                </a:cubicBezTo>
                <a:cubicBezTo>
                  <a:pt x="3191518" y="3666815"/>
                  <a:pt x="3189857" y="3675779"/>
                  <a:pt x="3198077" y="3677681"/>
                </a:cubicBezTo>
                <a:cubicBezTo>
                  <a:pt x="3208136" y="3681475"/>
                  <a:pt x="3196345" y="3709561"/>
                  <a:pt x="3207094" y="3703876"/>
                </a:cubicBezTo>
                <a:cubicBezTo>
                  <a:pt x="3199084" y="3723751"/>
                  <a:pt x="3220453" y="3734396"/>
                  <a:pt x="3227016" y="3748633"/>
                </a:cubicBezTo>
                <a:cubicBezTo>
                  <a:pt x="3218663" y="3764666"/>
                  <a:pt x="3240667" y="3778725"/>
                  <a:pt x="3246806" y="3811324"/>
                </a:cubicBezTo>
                <a:cubicBezTo>
                  <a:pt x="3237058" y="3829063"/>
                  <a:pt x="3251097" y="3833247"/>
                  <a:pt x="3239091" y="3865102"/>
                </a:cubicBezTo>
                <a:cubicBezTo>
                  <a:pt x="3240755" y="3865725"/>
                  <a:pt x="3242340" y="3866659"/>
                  <a:pt x="3243800" y="3867874"/>
                </a:cubicBezTo>
                <a:cubicBezTo>
                  <a:pt x="3252276" y="3874935"/>
                  <a:pt x="3254724" y="3889782"/>
                  <a:pt x="3249268" y="3901031"/>
                </a:cubicBezTo>
                <a:cubicBezTo>
                  <a:pt x="3234180" y="3950514"/>
                  <a:pt x="3270886" y="3938724"/>
                  <a:pt x="3271850" y="3976535"/>
                </a:cubicBezTo>
                <a:cubicBezTo>
                  <a:pt x="3275333" y="4018513"/>
                  <a:pt x="3265836" y="4033210"/>
                  <a:pt x="3253128" y="4091308"/>
                </a:cubicBezTo>
                <a:cubicBezTo>
                  <a:pt x="3262530" y="4093945"/>
                  <a:pt x="3263925" y="4100312"/>
                  <a:pt x="3261491" y="4112665"/>
                </a:cubicBezTo>
                <a:cubicBezTo>
                  <a:pt x="3263824" y="4132845"/>
                  <a:pt x="3285122" y="4124005"/>
                  <a:pt x="3275235" y="4148543"/>
                </a:cubicBezTo>
                <a:cubicBezTo>
                  <a:pt x="3282222" y="4163609"/>
                  <a:pt x="3300717" y="4191930"/>
                  <a:pt x="3303406" y="4203059"/>
                </a:cubicBezTo>
                <a:cubicBezTo>
                  <a:pt x="3307769" y="4216879"/>
                  <a:pt x="3289765" y="4198911"/>
                  <a:pt x="3291377" y="4215304"/>
                </a:cubicBezTo>
                <a:cubicBezTo>
                  <a:pt x="3295421" y="4234470"/>
                  <a:pt x="3290844" y="4240556"/>
                  <a:pt x="3303627" y="4247412"/>
                </a:cubicBezTo>
                <a:cubicBezTo>
                  <a:pt x="3300302" y="4270043"/>
                  <a:pt x="3313094" y="4269840"/>
                  <a:pt x="3323715" y="4295574"/>
                </a:cubicBezTo>
                <a:cubicBezTo>
                  <a:pt x="3318854" y="4309546"/>
                  <a:pt x="3323708" y="4317748"/>
                  <a:pt x="3331757" y="4324626"/>
                </a:cubicBezTo>
                <a:cubicBezTo>
                  <a:pt x="3334500" y="4352298"/>
                  <a:pt x="3348521" y="4373553"/>
                  <a:pt x="3357571" y="4402594"/>
                </a:cubicBezTo>
                <a:cubicBezTo>
                  <a:pt x="3395421" y="4440113"/>
                  <a:pt x="3406716" y="4492429"/>
                  <a:pt x="3416883" y="4511276"/>
                </a:cubicBezTo>
                <a:lnTo>
                  <a:pt x="3418568" y="4515669"/>
                </a:lnTo>
                <a:cubicBezTo>
                  <a:pt x="3418685" y="4519956"/>
                  <a:pt x="3418801" y="4524244"/>
                  <a:pt x="3418918" y="4528531"/>
                </a:cubicBezTo>
                <a:cubicBezTo>
                  <a:pt x="3418727" y="4530191"/>
                  <a:pt x="3418537" y="4531850"/>
                  <a:pt x="3418346" y="4533510"/>
                </a:cubicBezTo>
                <a:cubicBezTo>
                  <a:pt x="3418215" y="4536889"/>
                  <a:pt x="3418462" y="4539065"/>
                  <a:pt x="3419005" y="4540494"/>
                </a:cubicBezTo>
                <a:lnTo>
                  <a:pt x="3424268" y="4595886"/>
                </a:lnTo>
                <a:cubicBezTo>
                  <a:pt x="3429156" y="4624362"/>
                  <a:pt x="3443934" y="4682306"/>
                  <a:pt x="3448330" y="4711348"/>
                </a:cubicBezTo>
                <a:lnTo>
                  <a:pt x="3445621" y="4714874"/>
                </a:lnTo>
                <a:cubicBezTo>
                  <a:pt x="3444103" y="4718397"/>
                  <a:pt x="3443735" y="4723077"/>
                  <a:pt x="3445980" y="4730345"/>
                </a:cubicBezTo>
                <a:lnTo>
                  <a:pt x="3446976" y="4731926"/>
                </a:lnTo>
                <a:lnTo>
                  <a:pt x="3443720" y="4745408"/>
                </a:lnTo>
                <a:cubicBezTo>
                  <a:pt x="3444756" y="4771155"/>
                  <a:pt x="3455466" y="4843107"/>
                  <a:pt x="3453194" y="4886406"/>
                </a:cubicBezTo>
                <a:cubicBezTo>
                  <a:pt x="3454856" y="4906631"/>
                  <a:pt x="3481235" y="5008239"/>
                  <a:pt x="3455210" y="5025296"/>
                </a:cubicBezTo>
                <a:cubicBezTo>
                  <a:pt x="3442202" y="5116320"/>
                  <a:pt x="3464654" y="5119078"/>
                  <a:pt x="3462841" y="5211091"/>
                </a:cubicBezTo>
                <a:cubicBezTo>
                  <a:pt x="3469390" y="5269669"/>
                  <a:pt x="3462794" y="5327391"/>
                  <a:pt x="3469385" y="5356669"/>
                </a:cubicBezTo>
                <a:cubicBezTo>
                  <a:pt x="3471479" y="5361935"/>
                  <a:pt x="3474277" y="5366825"/>
                  <a:pt x="3477268" y="5371683"/>
                </a:cubicBezTo>
                <a:lnTo>
                  <a:pt x="3478824" y="5374232"/>
                </a:lnTo>
                <a:lnTo>
                  <a:pt x="3486664" y="5427532"/>
                </a:lnTo>
                <a:lnTo>
                  <a:pt x="3499845" y="5523238"/>
                </a:lnTo>
                <a:cubicBezTo>
                  <a:pt x="3496480" y="5535759"/>
                  <a:pt x="3498126" y="5574631"/>
                  <a:pt x="3505782" y="5582050"/>
                </a:cubicBezTo>
                <a:cubicBezTo>
                  <a:pt x="3507640" y="5590169"/>
                  <a:pt x="3505294" y="5599602"/>
                  <a:pt x="3513368" y="5603412"/>
                </a:cubicBezTo>
                <a:cubicBezTo>
                  <a:pt x="3518549" y="5620896"/>
                  <a:pt x="3530454" y="5660930"/>
                  <a:pt x="3536869" y="5686953"/>
                </a:cubicBezTo>
                <a:cubicBezTo>
                  <a:pt x="3527290" y="5702684"/>
                  <a:pt x="3548216" y="5722678"/>
                  <a:pt x="3551859" y="5759548"/>
                </a:cubicBezTo>
                <a:cubicBezTo>
                  <a:pt x="3540751" y="5776843"/>
                  <a:pt x="3554471" y="5784377"/>
                  <a:pt x="3540024" y="5816599"/>
                </a:cubicBezTo>
                <a:cubicBezTo>
                  <a:pt x="3541640" y="5817630"/>
                  <a:pt x="3543154" y="5818984"/>
                  <a:pt x="3544521" y="5820619"/>
                </a:cubicBezTo>
                <a:cubicBezTo>
                  <a:pt x="3552455" y="5830118"/>
                  <a:pt x="3553767" y="5846834"/>
                  <a:pt x="3547449" y="5857956"/>
                </a:cubicBezTo>
                <a:cubicBezTo>
                  <a:pt x="3528571" y="5908761"/>
                  <a:pt x="3532186" y="5952107"/>
                  <a:pt x="3530253" y="5993572"/>
                </a:cubicBezTo>
                <a:cubicBezTo>
                  <a:pt x="3530522" y="6040113"/>
                  <a:pt x="3553891" y="6005695"/>
                  <a:pt x="3536734" y="6066404"/>
                </a:cubicBezTo>
                <a:cubicBezTo>
                  <a:pt x="3545935" y="6071268"/>
                  <a:pt x="3546842" y="6078512"/>
                  <a:pt x="3543461" y="6091477"/>
                </a:cubicBezTo>
                <a:cubicBezTo>
                  <a:pt x="3549602" y="6107585"/>
                  <a:pt x="3568275" y="6137061"/>
                  <a:pt x="3573577" y="6163051"/>
                </a:cubicBezTo>
                <a:cubicBezTo>
                  <a:pt x="3577046" y="6182032"/>
                  <a:pt x="3572259" y="6223892"/>
                  <a:pt x="3575275" y="6247420"/>
                </a:cubicBezTo>
                <a:cubicBezTo>
                  <a:pt x="3570217" y="6271412"/>
                  <a:pt x="3583023" y="6273898"/>
                  <a:pt x="3591673" y="6304222"/>
                </a:cubicBezTo>
                <a:cubicBezTo>
                  <a:pt x="3585743" y="6318440"/>
                  <a:pt x="3589967" y="6328418"/>
                  <a:pt x="3597489" y="6337624"/>
                </a:cubicBezTo>
                <a:cubicBezTo>
                  <a:pt x="3598113" y="6368401"/>
                  <a:pt x="3610504" y="6394558"/>
                  <a:pt x="3617330" y="6428161"/>
                </a:cubicBezTo>
                <a:cubicBezTo>
                  <a:pt x="3612404" y="6466489"/>
                  <a:pt x="3633001" y="6482393"/>
                  <a:pt x="3640218" y="6518318"/>
                </a:cubicBezTo>
                <a:cubicBezTo>
                  <a:pt x="3625420" y="6557419"/>
                  <a:pt x="3668862" y="6537820"/>
                  <a:pt x="3670788" y="6568733"/>
                </a:cubicBezTo>
                <a:cubicBezTo>
                  <a:pt x="3659124" y="6621466"/>
                  <a:pt x="3685482" y="6565072"/>
                  <a:pt x="3687763" y="6643164"/>
                </a:cubicBezTo>
                <a:cubicBezTo>
                  <a:pt x="3685396" y="6647995"/>
                  <a:pt x="3689317" y="6656838"/>
                  <a:pt x="3693097" y="6655183"/>
                </a:cubicBezTo>
                <a:cubicBezTo>
                  <a:pt x="3693444" y="6672318"/>
                  <a:pt x="3690193" y="6715787"/>
                  <a:pt x="3689847" y="6745974"/>
                </a:cubicBezTo>
                <a:cubicBezTo>
                  <a:pt x="3689583" y="6773144"/>
                  <a:pt x="3690048" y="6817635"/>
                  <a:pt x="3691023" y="6836306"/>
                </a:cubicBezTo>
                <a:lnTo>
                  <a:pt x="3695699" y="6858001"/>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CC4EED3-132B-9608-007B-E6C3CA0AFC02}"/>
              </a:ext>
            </a:extLst>
          </p:cNvPr>
          <p:cNvSpPr txBox="1"/>
          <p:nvPr/>
        </p:nvSpPr>
        <p:spPr>
          <a:xfrm>
            <a:off x="4198966" y="2147357"/>
            <a:ext cx="3810000" cy="4101042"/>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000" dirty="0">
                <a:solidFill>
                  <a:schemeClr val="tx1">
                    <a:lumMod val="85000"/>
                    <a:lumOff val="15000"/>
                  </a:schemeClr>
                </a:solidFill>
              </a:rPr>
              <a:t>Tallon Griekspoor</a:t>
            </a:r>
          </a:p>
          <a:p>
            <a:pPr indent="-228600">
              <a:lnSpc>
                <a:spcPct val="90000"/>
              </a:lnSpc>
              <a:spcAft>
                <a:spcPts val="600"/>
              </a:spcAft>
              <a:buFont typeface="Arial" panose="020B0604020202020204" pitchFamily="34" charset="0"/>
              <a:buChar char="•"/>
            </a:pPr>
            <a:r>
              <a:rPr lang="en-US" sz="2000" dirty="0">
                <a:solidFill>
                  <a:schemeClr val="tx1">
                    <a:lumMod val="85000"/>
                    <a:lumOff val="15000"/>
                  </a:schemeClr>
                </a:solidFill>
              </a:rPr>
              <a:t>Arantxa Rus</a:t>
            </a:r>
          </a:p>
        </p:txBody>
      </p:sp>
      <p:pic>
        <p:nvPicPr>
          <p:cNvPr id="4" name="Picture 3">
            <a:extLst>
              <a:ext uri="{FF2B5EF4-FFF2-40B4-BE49-F238E27FC236}">
                <a16:creationId xmlns:a16="http://schemas.microsoft.com/office/drawing/2014/main" id="{D57E3461-7154-4577-4EE0-81500807C43E}"/>
              </a:ext>
            </a:extLst>
          </p:cNvPr>
          <p:cNvPicPr>
            <a:picLocks noChangeAspect="1"/>
          </p:cNvPicPr>
          <p:nvPr/>
        </p:nvPicPr>
        <p:blipFill>
          <a:blip r:embed="rId4"/>
          <a:srcRect l="32470" r="31720" b="-1"/>
          <a:stretch>
            <a:fillRect/>
          </a:stretch>
        </p:blipFill>
        <p:spPr>
          <a:xfrm>
            <a:off x="8580467" y="10"/>
            <a:ext cx="3611533" cy="6857990"/>
          </a:xfrm>
          <a:custGeom>
            <a:avLst/>
            <a:gdLst/>
            <a:ahLst/>
            <a:cxnLst/>
            <a:rect l="l" t="t" r="r" b="b"/>
            <a:pathLst>
              <a:path w="3810000" h="6858000">
                <a:moveTo>
                  <a:pt x="95627" y="0"/>
                </a:moveTo>
                <a:lnTo>
                  <a:pt x="3810000" y="0"/>
                </a:lnTo>
                <a:lnTo>
                  <a:pt x="3810000" y="6858000"/>
                </a:lnTo>
                <a:lnTo>
                  <a:pt x="13132" y="6858000"/>
                </a:lnTo>
                <a:cubicBezTo>
                  <a:pt x="13183" y="6857363"/>
                  <a:pt x="13234" y="6856727"/>
                  <a:pt x="13284" y="6856090"/>
                </a:cubicBezTo>
                <a:lnTo>
                  <a:pt x="31566" y="6805847"/>
                </a:lnTo>
                <a:lnTo>
                  <a:pt x="30463" y="6715381"/>
                </a:lnTo>
                <a:cubicBezTo>
                  <a:pt x="29585" y="6714082"/>
                  <a:pt x="28597" y="6713038"/>
                  <a:pt x="27533" y="6712286"/>
                </a:cubicBezTo>
                <a:lnTo>
                  <a:pt x="31288" y="6698474"/>
                </a:lnTo>
                <a:lnTo>
                  <a:pt x="29901" y="6686264"/>
                </a:lnTo>
                <a:cubicBezTo>
                  <a:pt x="29591" y="6639749"/>
                  <a:pt x="29281" y="6593234"/>
                  <a:pt x="28971" y="6546719"/>
                </a:cubicBezTo>
                <a:cubicBezTo>
                  <a:pt x="23415" y="6502008"/>
                  <a:pt x="3087" y="6462057"/>
                  <a:pt x="310" y="6408337"/>
                </a:cubicBezTo>
                <a:cubicBezTo>
                  <a:pt x="-2468" y="6354617"/>
                  <a:pt x="14431" y="6312397"/>
                  <a:pt x="12307" y="6224401"/>
                </a:cubicBezTo>
                <a:lnTo>
                  <a:pt x="27152" y="6147415"/>
                </a:lnTo>
                <a:lnTo>
                  <a:pt x="39044" y="6093837"/>
                </a:lnTo>
                <a:cubicBezTo>
                  <a:pt x="47718" y="6039281"/>
                  <a:pt x="47985" y="5964495"/>
                  <a:pt x="46816" y="5915901"/>
                </a:cubicBezTo>
                <a:cubicBezTo>
                  <a:pt x="43189" y="5876557"/>
                  <a:pt x="47196" y="5863739"/>
                  <a:pt x="33533" y="5831562"/>
                </a:cubicBezTo>
                <a:cubicBezTo>
                  <a:pt x="27901" y="5792459"/>
                  <a:pt x="47408" y="5747455"/>
                  <a:pt x="46555" y="5710909"/>
                </a:cubicBezTo>
                <a:cubicBezTo>
                  <a:pt x="53188" y="5686865"/>
                  <a:pt x="49116" y="5615845"/>
                  <a:pt x="62461" y="5602222"/>
                </a:cubicBezTo>
                <a:cubicBezTo>
                  <a:pt x="64066" y="5572067"/>
                  <a:pt x="49594" y="5555548"/>
                  <a:pt x="56185" y="5529979"/>
                </a:cubicBezTo>
                <a:lnTo>
                  <a:pt x="67961" y="5458854"/>
                </a:lnTo>
                <a:lnTo>
                  <a:pt x="110939" y="5353584"/>
                </a:lnTo>
                <a:cubicBezTo>
                  <a:pt x="123070" y="5308303"/>
                  <a:pt x="110671" y="5307524"/>
                  <a:pt x="128276" y="5249764"/>
                </a:cubicBezTo>
                <a:cubicBezTo>
                  <a:pt x="137692" y="5218499"/>
                  <a:pt x="146153" y="5160067"/>
                  <a:pt x="156749" y="5116288"/>
                </a:cubicBezTo>
                <a:cubicBezTo>
                  <a:pt x="167347" y="5072508"/>
                  <a:pt x="184838" y="5010298"/>
                  <a:pt x="191855" y="4987089"/>
                </a:cubicBezTo>
                <a:lnTo>
                  <a:pt x="219824" y="4934095"/>
                </a:lnTo>
                <a:cubicBezTo>
                  <a:pt x="223315" y="4926170"/>
                  <a:pt x="231151" y="4920904"/>
                  <a:pt x="231137" y="4903120"/>
                </a:cubicBezTo>
                <a:lnTo>
                  <a:pt x="219738" y="4827391"/>
                </a:lnTo>
                <a:cubicBezTo>
                  <a:pt x="223928" y="4818620"/>
                  <a:pt x="227939" y="4809255"/>
                  <a:pt x="231597" y="4799440"/>
                </a:cubicBezTo>
                <a:lnTo>
                  <a:pt x="233480" y="4793512"/>
                </a:lnTo>
                <a:cubicBezTo>
                  <a:pt x="233423" y="4793432"/>
                  <a:pt x="233367" y="4793351"/>
                  <a:pt x="233310" y="4793271"/>
                </a:cubicBezTo>
                <a:cubicBezTo>
                  <a:pt x="233275" y="4791711"/>
                  <a:pt x="233728" y="4789662"/>
                  <a:pt x="234882" y="4786765"/>
                </a:cubicBezTo>
                <a:lnTo>
                  <a:pt x="236914" y="4782703"/>
                </a:lnTo>
                <a:lnTo>
                  <a:pt x="246329" y="4683644"/>
                </a:lnTo>
                <a:cubicBezTo>
                  <a:pt x="256294" y="4677568"/>
                  <a:pt x="256527" y="4667288"/>
                  <a:pt x="253823" y="4655204"/>
                </a:cubicBezTo>
                <a:cubicBezTo>
                  <a:pt x="259521" y="4631796"/>
                  <a:pt x="280440" y="4574275"/>
                  <a:pt x="280514" y="4543195"/>
                </a:cubicBezTo>
                <a:cubicBezTo>
                  <a:pt x="272112" y="4519880"/>
                  <a:pt x="251340" y="4505102"/>
                  <a:pt x="254268" y="4468722"/>
                </a:cubicBezTo>
                <a:cubicBezTo>
                  <a:pt x="266696" y="4435462"/>
                  <a:pt x="236001" y="4395418"/>
                  <a:pt x="252728" y="4353998"/>
                </a:cubicBezTo>
                <a:cubicBezTo>
                  <a:pt x="256750" y="4339008"/>
                  <a:pt x="256168" y="4294115"/>
                  <a:pt x="248123" y="4286542"/>
                </a:cubicBezTo>
                <a:cubicBezTo>
                  <a:pt x="246365" y="4277371"/>
                  <a:pt x="249194" y="4266107"/>
                  <a:pt x="240584" y="4262777"/>
                </a:cubicBezTo>
                <a:cubicBezTo>
                  <a:pt x="230221" y="4256829"/>
                  <a:pt x="246153" y="4222259"/>
                  <a:pt x="233949" y="4228340"/>
                </a:cubicBezTo>
                <a:cubicBezTo>
                  <a:pt x="244865" y="4203839"/>
                  <a:pt x="223150" y="4187902"/>
                  <a:pt x="217758" y="4169004"/>
                </a:cubicBezTo>
                <a:cubicBezTo>
                  <a:pt x="228596" y="4149446"/>
                  <a:pt x="206597" y="4129080"/>
                  <a:pt x="203797" y="4086781"/>
                </a:cubicBezTo>
                <a:cubicBezTo>
                  <a:pt x="216334" y="4065199"/>
                  <a:pt x="201740" y="4058317"/>
                  <a:pt x="218344" y="4018957"/>
                </a:cubicBezTo>
                <a:cubicBezTo>
                  <a:pt x="216630" y="4017979"/>
                  <a:pt x="215034" y="4016614"/>
                  <a:pt x="213609" y="4014902"/>
                </a:cubicBezTo>
                <a:cubicBezTo>
                  <a:pt x="205325" y="4004955"/>
                  <a:pt x="204424" y="3985729"/>
                  <a:pt x="211594" y="3971964"/>
                </a:cubicBezTo>
                <a:cubicBezTo>
                  <a:pt x="233561" y="3910433"/>
                  <a:pt x="230991" y="3860613"/>
                  <a:pt x="234357" y="3812226"/>
                </a:cubicBezTo>
                <a:cubicBezTo>
                  <a:pt x="235501" y="3758242"/>
                  <a:pt x="209185" y="3801364"/>
                  <a:pt x="229596" y="3728573"/>
                </a:cubicBezTo>
                <a:cubicBezTo>
                  <a:pt x="219804" y="3724174"/>
                  <a:pt x="219047" y="3715890"/>
                  <a:pt x="223099" y="3700384"/>
                </a:cubicBezTo>
                <a:cubicBezTo>
                  <a:pt x="222942" y="3674360"/>
                  <a:pt x="199034" y="3683312"/>
                  <a:pt x="212511" y="3653063"/>
                </a:cubicBezTo>
                <a:cubicBezTo>
                  <a:pt x="207582" y="3623616"/>
                  <a:pt x="199349" y="3555881"/>
                  <a:pt x="193522" y="3523704"/>
                </a:cubicBezTo>
                <a:cubicBezTo>
                  <a:pt x="199728" y="3495169"/>
                  <a:pt x="185963" y="3494025"/>
                  <a:pt x="177551" y="3460001"/>
                </a:cubicBezTo>
                <a:cubicBezTo>
                  <a:pt x="184399" y="3442692"/>
                  <a:pt x="180138" y="3431687"/>
                  <a:pt x="172293" y="3422022"/>
                </a:cubicBezTo>
                <a:cubicBezTo>
                  <a:pt x="172567" y="3386386"/>
                  <a:pt x="159982" y="3357707"/>
                  <a:pt x="153640" y="3319632"/>
                </a:cubicBezTo>
                <a:cubicBezTo>
                  <a:pt x="117352" y="3267571"/>
                  <a:pt x="111308" y="3199530"/>
                  <a:pt x="102580" y="3174350"/>
                </a:cubicBezTo>
                <a:lnTo>
                  <a:pt x="101281" y="3168555"/>
                </a:lnTo>
                <a:cubicBezTo>
                  <a:pt x="101655" y="3163067"/>
                  <a:pt x="102030" y="3157580"/>
                  <a:pt x="102403" y="3152092"/>
                </a:cubicBezTo>
                <a:lnTo>
                  <a:pt x="103597" y="3145797"/>
                </a:lnTo>
                <a:cubicBezTo>
                  <a:pt x="104132" y="3141497"/>
                  <a:pt x="104119" y="3138691"/>
                  <a:pt x="103701" y="3136806"/>
                </a:cubicBezTo>
                <a:lnTo>
                  <a:pt x="108221" y="3088993"/>
                </a:lnTo>
                <a:cubicBezTo>
                  <a:pt x="109464" y="3064872"/>
                  <a:pt x="113188" y="3030250"/>
                  <a:pt x="111158" y="2992081"/>
                </a:cubicBezTo>
                <a:cubicBezTo>
                  <a:pt x="109031" y="2944441"/>
                  <a:pt x="104226" y="2942439"/>
                  <a:pt x="105565" y="2902844"/>
                </a:cubicBezTo>
                <a:cubicBezTo>
                  <a:pt x="107874" y="2897323"/>
                  <a:pt x="101362" y="2801618"/>
                  <a:pt x="105102" y="2797375"/>
                </a:cubicBezTo>
                <a:cubicBezTo>
                  <a:pt x="86174" y="2744941"/>
                  <a:pt x="109804" y="2750735"/>
                  <a:pt x="107241" y="2691357"/>
                </a:cubicBezTo>
                <a:cubicBezTo>
                  <a:pt x="107811" y="2665349"/>
                  <a:pt x="115946" y="2561129"/>
                  <a:pt x="145888" y="2542201"/>
                </a:cubicBezTo>
                <a:cubicBezTo>
                  <a:pt x="170455" y="2427400"/>
                  <a:pt x="123634" y="2367849"/>
                  <a:pt x="136292" y="2250554"/>
                </a:cubicBezTo>
                <a:cubicBezTo>
                  <a:pt x="110877" y="2215639"/>
                  <a:pt x="134601" y="2180816"/>
                  <a:pt x="130310" y="2141581"/>
                </a:cubicBezTo>
                <a:cubicBezTo>
                  <a:pt x="154051" y="2149219"/>
                  <a:pt x="117587" y="2094975"/>
                  <a:pt x="144587" y="2089095"/>
                </a:cubicBezTo>
                <a:cubicBezTo>
                  <a:pt x="142952" y="2082142"/>
                  <a:pt x="140513" y="2075590"/>
                  <a:pt x="137867" y="2069059"/>
                </a:cubicBezTo>
                <a:lnTo>
                  <a:pt x="136492" y="2065634"/>
                </a:lnTo>
                <a:cubicBezTo>
                  <a:pt x="136216" y="2060851"/>
                  <a:pt x="135939" y="2056067"/>
                  <a:pt x="135663" y="2051284"/>
                </a:cubicBezTo>
                <a:lnTo>
                  <a:pt x="124268" y="1960184"/>
                </a:lnTo>
                <a:cubicBezTo>
                  <a:pt x="138968" y="1926370"/>
                  <a:pt x="111716" y="1914873"/>
                  <a:pt x="131257" y="1873060"/>
                </a:cubicBezTo>
                <a:cubicBezTo>
                  <a:pt x="136329" y="1857442"/>
                  <a:pt x="139083" y="1807624"/>
                  <a:pt x="131724" y="1797311"/>
                </a:cubicBezTo>
                <a:cubicBezTo>
                  <a:pt x="130673" y="1786740"/>
                  <a:pt x="134293" y="1774954"/>
                  <a:pt x="126063" y="1769201"/>
                </a:cubicBezTo>
                <a:cubicBezTo>
                  <a:pt x="116300" y="1760126"/>
                  <a:pt x="134551" y="1725705"/>
                  <a:pt x="122085" y="1729500"/>
                </a:cubicBezTo>
                <a:cubicBezTo>
                  <a:pt x="134648" y="1705012"/>
                  <a:pt x="114449" y="1682158"/>
                  <a:pt x="110543" y="1659949"/>
                </a:cubicBezTo>
                <a:cubicBezTo>
                  <a:pt x="122664" y="1640913"/>
                  <a:pt x="102513" y="1613087"/>
                  <a:pt x="102892" y="1565607"/>
                </a:cubicBezTo>
                <a:cubicBezTo>
                  <a:pt x="116835" y="1544742"/>
                  <a:pt x="102976" y="1533616"/>
                  <a:pt x="122245" y="1494057"/>
                </a:cubicBezTo>
                <a:cubicBezTo>
                  <a:pt x="120629" y="1492563"/>
                  <a:pt x="119160" y="1490668"/>
                  <a:pt x="117883" y="1488429"/>
                </a:cubicBezTo>
                <a:cubicBezTo>
                  <a:pt x="110465" y="1475431"/>
                  <a:pt x="111002" y="1453942"/>
                  <a:pt x="119083" y="1440433"/>
                </a:cubicBezTo>
                <a:cubicBezTo>
                  <a:pt x="145274" y="1377630"/>
                  <a:pt x="146438" y="1321884"/>
                  <a:pt x="153340" y="1269148"/>
                </a:cubicBezTo>
                <a:cubicBezTo>
                  <a:pt x="158467" y="1209690"/>
                  <a:pt x="129360" y="1251077"/>
                  <a:pt x="154855" y="1175439"/>
                </a:cubicBezTo>
                <a:cubicBezTo>
                  <a:pt x="145538" y="1168218"/>
                  <a:pt x="145408" y="1158868"/>
                  <a:pt x="150548" y="1142685"/>
                </a:cubicBezTo>
                <a:cubicBezTo>
                  <a:pt x="152321" y="1113850"/>
                  <a:pt x="128121" y="1118007"/>
                  <a:pt x="143630" y="1087778"/>
                </a:cubicBezTo>
                <a:cubicBezTo>
                  <a:pt x="139451" y="1064261"/>
                  <a:pt x="125971" y="1018012"/>
                  <a:pt x="125476" y="1001580"/>
                </a:cubicBezTo>
                <a:cubicBezTo>
                  <a:pt x="123958" y="976962"/>
                  <a:pt x="134851" y="962709"/>
                  <a:pt x="134526" y="940069"/>
                </a:cubicBezTo>
                <a:cubicBezTo>
                  <a:pt x="142751" y="909988"/>
                  <a:pt x="129284" y="905409"/>
                  <a:pt x="123523" y="865739"/>
                </a:cubicBezTo>
                <a:cubicBezTo>
                  <a:pt x="131549" y="848234"/>
                  <a:pt x="128173" y="835030"/>
                  <a:pt x="121164" y="822450"/>
                </a:cubicBezTo>
                <a:cubicBezTo>
                  <a:pt x="124077" y="783082"/>
                  <a:pt x="113811" y="748321"/>
                  <a:pt x="110389" y="704665"/>
                </a:cubicBezTo>
                <a:cubicBezTo>
                  <a:pt x="120144" y="656264"/>
                  <a:pt x="99869" y="633697"/>
                  <a:pt x="96299" y="587032"/>
                </a:cubicBezTo>
                <a:cubicBezTo>
                  <a:pt x="87861" y="539988"/>
                  <a:pt x="66571" y="452493"/>
                  <a:pt x="59759" y="422399"/>
                </a:cubicBezTo>
                <a:cubicBezTo>
                  <a:pt x="62865" y="416491"/>
                  <a:pt x="59682" y="404768"/>
                  <a:pt x="55429" y="406467"/>
                </a:cubicBezTo>
                <a:cubicBezTo>
                  <a:pt x="56742" y="400038"/>
                  <a:pt x="64884" y="384166"/>
                  <a:pt x="58062" y="383409"/>
                </a:cubicBezTo>
                <a:cubicBezTo>
                  <a:pt x="57210" y="351894"/>
                  <a:pt x="61145" y="320031"/>
                  <a:pt x="69487" y="290892"/>
                </a:cubicBezTo>
                <a:cubicBezTo>
                  <a:pt x="57686" y="231306"/>
                  <a:pt x="89539" y="260845"/>
                  <a:pt x="86198" y="217175"/>
                </a:cubicBezTo>
                <a:cubicBezTo>
                  <a:pt x="72715" y="183379"/>
                  <a:pt x="83646" y="168958"/>
                  <a:pt x="74643" y="129155"/>
                </a:cubicBezTo>
                <a:cubicBezTo>
                  <a:pt x="96697" y="112411"/>
                  <a:pt x="72236" y="90977"/>
                  <a:pt x="78417" y="74202"/>
                </a:cubicBezTo>
                <a:cubicBezTo>
                  <a:pt x="59029" y="57686"/>
                  <a:pt x="81827" y="29115"/>
                  <a:pt x="94183" y="4683"/>
                </a:cubicBezTo>
                <a:close/>
              </a:path>
            </a:pathLst>
          </a:custGeom>
        </p:spPr>
      </p:pic>
      <p:sp>
        <p:nvSpPr>
          <p:cNvPr id="8" name="Thought Bubble: Cloud 7">
            <a:extLst>
              <a:ext uri="{FF2B5EF4-FFF2-40B4-BE49-F238E27FC236}">
                <a16:creationId xmlns:a16="http://schemas.microsoft.com/office/drawing/2014/main" id="{A4FD9E48-3E52-4B15-4647-E579E83DE36D}"/>
              </a:ext>
            </a:extLst>
          </p:cNvPr>
          <p:cNvSpPr/>
          <p:nvPr/>
        </p:nvSpPr>
        <p:spPr>
          <a:xfrm>
            <a:off x="4474464" y="4401312"/>
            <a:ext cx="2645664" cy="1987296"/>
          </a:xfrm>
          <a:prstGeom prst="cloudCallout">
            <a:avLst>
              <a:gd name="adj1" fmla="val -13078"/>
              <a:gd name="adj2" fmla="val -1097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FFFF00"/>
                </a:solidFill>
              </a:rPr>
              <a:t>Play Tennis</a:t>
            </a:r>
          </a:p>
          <a:p>
            <a:pPr algn="ctr"/>
            <a:r>
              <a:rPr lang="en-GB" sz="2400" dirty="0">
                <a:solidFill>
                  <a:srgbClr val="FFFF00"/>
                </a:solidFill>
              </a:rPr>
              <a:t>Drink Coffee</a:t>
            </a:r>
          </a:p>
        </p:txBody>
      </p:sp>
    </p:spTree>
    <p:extLst>
      <p:ext uri="{BB962C8B-B14F-4D97-AF65-F5344CB8AC3E}">
        <p14:creationId xmlns:p14="http://schemas.microsoft.com/office/powerpoint/2010/main" val="1232335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4A7CB31-BA12-4072-BF46-E35A96135039}"/>
              </a:ext>
            </a:extLst>
          </p:cNvPr>
          <p:cNvPicPr>
            <a:picLocks noGrp="1" noChangeAspect="1"/>
          </p:cNvPicPr>
          <p:nvPr>
            <p:ph type="pic" idx="1"/>
          </p:nvPr>
        </p:nvPicPr>
        <p:blipFill>
          <a:blip r:embed="rId5">
            <a:extLst>
              <a:ext uri="{28A0092B-C50C-407E-A947-70E740481C1C}">
                <a14:useLocalDpi xmlns:a14="http://schemas.microsoft.com/office/drawing/2010/main" val="0"/>
              </a:ext>
            </a:extLst>
          </a:blip>
          <a:srcRect/>
          <a:stretch>
            <a:fillRect/>
          </a:stretch>
        </p:blipFill>
        <p:spPr/>
      </p:pic>
      <p:sp>
        <p:nvSpPr>
          <p:cNvPr id="7" name="TextBox 6">
            <a:extLst>
              <a:ext uri="{FF2B5EF4-FFF2-40B4-BE49-F238E27FC236}">
                <a16:creationId xmlns:a16="http://schemas.microsoft.com/office/drawing/2014/main" id="{47746B94-91AD-414A-97C5-0446C2CE8F37}"/>
              </a:ext>
            </a:extLst>
          </p:cNvPr>
          <p:cNvSpPr txBox="1">
            <a:spLocks/>
          </p:cNvSpPr>
          <p:nvPr/>
        </p:nvSpPr>
        <p:spPr>
          <a:xfrm>
            <a:off x="695324" y="1628773"/>
            <a:ext cx="11017250" cy="1296168"/>
          </a:xfrm>
          <a:prstGeom prst="rect">
            <a:avLst/>
          </a:prstGeom>
          <a:noFill/>
        </p:spPr>
        <p:txBody>
          <a:bodyPr wrap="square" lIns="0" tIns="0" rIns="0" bIns="0" rtlCol="0">
            <a:noAutofit/>
          </a:bodyPr>
          <a:lstStyle/>
          <a:p>
            <a:pPr>
              <a:lnSpc>
                <a:spcPct val="80000"/>
              </a:lnSpc>
            </a:pPr>
            <a:r>
              <a:rPr lang="en-GB" sz="4800">
                <a:solidFill>
                  <a:schemeClr val="bg1"/>
                </a:solidFill>
                <a:latin typeface="SwissReSans Light" panose="020B0504020202020204" pitchFamily="34" charset="0"/>
              </a:rPr>
              <a:t>Any questions?</a:t>
            </a:r>
            <a:endParaRPr lang="en-GB" sz="4800" dirty="0">
              <a:solidFill>
                <a:schemeClr val="bg1"/>
              </a:solidFill>
              <a:latin typeface="SwissReSans Light" panose="020B0504020202020204" pitchFamily="34" charset="0"/>
            </a:endParaRPr>
          </a:p>
        </p:txBody>
      </p:sp>
      <p:sp>
        <p:nvSpPr>
          <p:cNvPr id="2" name="TextBox 1">
            <a:extLst>
              <a:ext uri="{FF2B5EF4-FFF2-40B4-BE49-F238E27FC236}">
                <a16:creationId xmlns:a16="http://schemas.microsoft.com/office/drawing/2014/main" id="{D27CD902-1E05-4053-94A0-53BA66F5FDB9}"/>
              </a:ext>
            </a:extLst>
          </p:cNvPr>
          <p:cNvSpPr txBox="1"/>
          <p:nvPr>
            <p:custDataLst>
              <p:tags r:id="rId1"/>
            </p:custDataLst>
          </p:nvPr>
        </p:nvSpPr>
        <p:spPr bwMode="gray">
          <a:xfrm>
            <a:off x="3120661" y="6505850"/>
            <a:ext cx="7871883" cy="139700"/>
          </a:xfrm>
          <a:prstGeom prst="rect">
            <a:avLst/>
          </a:prstGeom>
        </p:spPr>
        <p:txBody>
          <a:bodyPr vert="horz" wrap="none" lIns="0" tIns="0" rIns="0" bIns="0" rtlCol="0" anchor="b" anchorCtr="0"/>
          <a:lstStyle>
            <a:defPPr>
              <a:defRPr lang="de-DE"/>
            </a:defPPr>
            <a:lvl1pPr algn="r">
              <a:defRPr sz="1000" b="0">
                <a:solidFill>
                  <a:srgbClr val="283E36"/>
                </a:solidFill>
                <a:latin typeface="SwissReSans" pitchFamily="34" charset="0"/>
              </a:defRPr>
            </a:lvl1pPr>
          </a:lstStyle>
          <a:p>
            <a:r>
              <a:rPr lang="en-GB">
                <a:solidFill>
                  <a:srgbClr val="FFFFFF"/>
                </a:solidFill>
              </a:rPr>
              <a:t>Elyssa Del Valle MD, DBIM</a:t>
            </a:r>
            <a:endParaRPr lang="en-GB" dirty="0" err="1">
              <a:solidFill>
                <a:srgbClr val="FFFFFF"/>
              </a:solidFill>
            </a:endParaRPr>
          </a:p>
        </p:txBody>
      </p:sp>
      <p:sp>
        <p:nvSpPr>
          <p:cNvPr id="6" name="Slide Number Placeholder 5">
            <a:extLst>
              <a:ext uri="{FF2B5EF4-FFF2-40B4-BE49-F238E27FC236}">
                <a16:creationId xmlns:a16="http://schemas.microsoft.com/office/drawing/2014/main" id="{A1EC0526-4328-43C4-96C5-B73F8BA5A9D8}"/>
              </a:ext>
            </a:extLst>
          </p:cNvPr>
          <p:cNvSpPr>
            <a:spLocks noGrp="1"/>
          </p:cNvSpPr>
          <p:nvPr>
            <p:ph type="sldNum" sz="quarter" idx="12"/>
          </p:nvPr>
        </p:nvSpPr>
        <p:spPr/>
        <p:txBody>
          <a:bodyPr/>
          <a:lstStyle/>
          <a:p>
            <a:fld id="{5E4D2043-7E31-4A53-BD33-72A88E682172}" type="slidenum">
              <a:rPr lang="en-GB" smtClean="0"/>
              <a:pPr/>
              <a:t>46</a:t>
            </a:fld>
            <a:endParaRPr lang="en-GB" dirty="0"/>
          </a:p>
        </p:txBody>
      </p:sp>
      <p:sp>
        <p:nvSpPr>
          <p:cNvPr id="8" name="TextBox 7">
            <a:extLst>
              <a:ext uri="{FF2B5EF4-FFF2-40B4-BE49-F238E27FC236}">
                <a16:creationId xmlns:a16="http://schemas.microsoft.com/office/drawing/2014/main" id="{B0287461-ED1D-473F-A4C9-E7B1F4F269F1}"/>
              </a:ext>
            </a:extLst>
          </p:cNvPr>
          <p:cNvSpPr txBox="1"/>
          <p:nvPr>
            <p:custDataLst>
              <p:tags r:id="rId2"/>
            </p:custDataLst>
          </p:nvPr>
        </p:nvSpPr>
        <p:spPr bwMode="gray">
          <a:xfrm>
            <a:off x="11414762" y="6472512"/>
            <a:ext cx="287008" cy="182562"/>
          </a:xfrm>
          <a:prstGeom prst="rect">
            <a:avLst/>
          </a:prstGeom>
        </p:spPr>
        <p:txBody>
          <a:bodyPr vert="horz" wrap="none" lIns="0" tIns="0" rIns="0" bIns="0" rtlCol="0" anchor="b" anchorCtr="0"/>
          <a:lstStyle>
            <a:defPPr>
              <a:defRPr lang="de-DE"/>
            </a:defPPr>
            <a:lvl1pPr algn="r">
              <a:defRPr sz="1200">
                <a:solidFill>
                  <a:srgbClr val="283E36"/>
                </a:solidFill>
                <a:latin typeface="SwissReSans" panose="020B0604020202020204" pitchFamily="34" charset="0"/>
              </a:defRPr>
            </a:lvl1pPr>
          </a:lstStyle>
          <a:p>
            <a:fld id="{C61B6191-8E14-467D-A504-E142E628B095}" type="slidenum">
              <a:rPr lang="en-GB" smtClean="0">
                <a:solidFill>
                  <a:srgbClr val="FFFFFF"/>
                </a:solidFill>
              </a:rPr>
              <a:pPr/>
              <a:t>46</a:t>
            </a:fld>
            <a:endParaRPr lang="en-GB" dirty="0" err="1">
              <a:solidFill>
                <a:srgbClr val="FFFFFF"/>
              </a:solidFill>
            </a:endParaRPr>
          </a:p>
        </p:txBody>
      </p:sp>
      <p:pic>
        <p:nvPicPr>
          <p:cNvPr id="11" name="Picture 10">
            <a:extLst>
              <a:ext uri="{FF2B5EF4-FFF2-40B4-BE49-F238E27FC236}">
                <a16:creationId xmlns:a16="http://schemas.microsoft.com/office/drawing/2014/main" id="{943330E6-2BE7-4EAF-A279-4BBC8AF88E18}"/>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Tree>
    <p:extLst>
      <p:ext uri="{BB962C8B-B14F-4D97-AF65-F5344CB8AC3E}">
        <p14:creationId xmlns:p14="http://schemas.microsoft.com/office/powerpoint/2010/main" val="3057707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DC3187-E7A0-4DD0-ACC6-19317C489186}"/>
              </a:ext>
            </a:extLst>
          </p:cNvPr>
          <p:cNvSpPr>
            <a:spLocks noGrp="1"/>
          </p:cNvSpPr>
          <p:nvPr>
            <p:ph type="sldNum" sz="quarter" idx="12"/>
          </p:nvPr>
        </p:nvSpPr>
        <p:spPr/>
        <p:txBody>
          <a:bodyPr/>
          <a:lstStyle/>
          <a:p>
            <a:fld id="{5E4D2043-7E31-4A53-BD33-72A88E682172}" type="slidenum">
              <a:rPr lang="en-US" smtClean="0"/>
              <a:pPr/>
              <a:t>47</a:t>
            </a:fld>
            <a:endParaRPr lang="en-US"/>
          </a:p>
        </p:txBody>
      </p:sp>
    </p:spTree>
    <p:extLst>
      <p:ext uri="{BB962C8B-B14F-4D97-AF65-F5344CB8AC3E}">
        <p14:creationId xmlns:p14="http://schemas.microsoft.com/office/powerpoint/2010/main" val="2125758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5E4D2043-7E31-4A53-BD33-72A88E682172}" type="slidenum">
              <a:rPr lang="en-US" smtClean="0"/>
              <a:pPr/>
              <a:t>48</a:t>
            </a:fld>
            <a:endParaRPr lang="en-US"/>
          </a:p>
        </p:txBody>
      </p:sp>
      <p:sp>
        <p:nvSpPr>
          <p:cNvPr id="2" name="Title 1"/>
          <p:cNvSpPr>
            <a:spLocks noGrp="1"/>
          </p:cNvSpPr>
          <p:nvPr>
            <p:ph type="title"/>
          </p:nvPr>
        </p:nvSpPr>
        <p:spPr/>
        <p:txBody>
          <a:bodyPr/>
          <a:lstStyle/>
          <a:p>
            <a:r>
              <a:rPr lang="en-US"/>
              <a:t>Legal notice</a:t>
            </a:r>
          </a:p>
        </p:txBody>
      </p:sp>
      <p:sp>
        <p:nvSpPr>
          <p:cNvPr id="4" name="Text Placeholder 3"/>
          <p:cNvSpPr>
            <a:spLocks noGrp="1"/>
          </p:cNvSpPr>
          <p:nvPr>
            <p:ph idx="4294967295"/>
          </p:nvPr>
        </p:nvSpPr>
        <p:spPr>
          <a:xfrm>
            <a:off x="700946" y="1630650"/>
            <a:ext cx="7481114" cy="4388042"/>
          </a:xfrm>
          <a:prstGeom prst="rect">
            <a:avLst/>
          </a:prstGeom>
        </p:spPr>
        <p:txBody>
          <a:bodyPr anchor="b"/>
          <a:lstStyle/>
          <a:p>
            <a:pPr marL="0" indent="0">
              <a:buNone/>
            </a:pPr>
            <a:r>
              <a:rPr lang="en-US" sz="1199">
                <a:latin typeface="+mn-lt"/>
              </a:rPr>
              <a:t>©2025 Swiss Re. All rights reserved. You may use this presentation for private or internal purposes but note that any copyright or other proprietary notices must not be removed. You are not permitted to create any modifications or derivative works of this presentation, or to use it for commercial or other public purposes, without the prior written permission of Swiss Re.</a:t>
            </a:r>
          </a:p>
          <a:p>
            <a:pPr marL="0" indent="0">
              <a:buNone/>
            </a:pPr>
            <a:r>
              <a:rPr lang="en-US" sz="1199">
                <a:latin typeface="+mn-lt"/>
              </a:rPr>
              <a:t>The information and opinions contained in the presentation are provided as at the date of the presentation and may change. Although the information used was taken from reliable sources, Swiss Re does not accept any responsibility for its accuracy or comprehensiveness or its updating. All liability for the accuracy and completeness of the information or for any damage or loss resulting from its use is expressly excluded. </a:t>
            </a:r>
          </a:p>
        </p:txBody>
      </p:sp>
    </p:spTree>
    <p:extLst>
      <p:ext uri="{BB962C8B-B14F-4D97-AF65-F5344CB8AC3E}">
        <p14:creationId xmlns:p14="http://schemas.microsoft.com/office/powerpoint/2010/main" val="2172067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D256BF-17FC-7A39-3FE1-0A00F34DA47F}"/>
              </a:ext>
            </a:extLst>
          </p:cNvPr>
          <p:cNvSpPr>
            <a:spLocks noGrp="1"/>
          </p:cNvSpPr>
          <p:nvPr>
            <p:ph type="title"/>
          </p:nvPr>
        </p:nvSpPr>
        <p:spPr>
          <a:xfrm>
            <a:off x="2020388" y="158151"/>
            <a:ext cx="9931899" cy="477232"/>
          </a:xfrm>
        </p:spPr>
        <p:txBody>
          <a:bodyPr>
            <a:noAutofit/>
          </a:bodyPr>
          <a:lstStyle/>
          <a:p>
            <a:r>
              <a:rPr lang="en-US" sz="3600" b="1" dirty="0"/>
              <a:t>Prevalence of metabolic syndrome in Canada</a:t>
            </a:r>
          </a:p>
        </p:txBody>
      </p:sp>
      <p:sp>
        <p:nvSpPr>
          <p:cNvPr id="4" name="Slide Number Placeholder 3">
            <a:extLst>
              <a:ext uri="{FF2B5EF4-FFF2-40B4-BE49-F238E27FC236}">
                <a16:creationId xmlns:a16="http://schemas.microsoft.com/office/drawing/2014/main" id="{2D7EFA9F-5D25-2A77-9EE1-4A6A7EE80F36}"/>
              </a:ext>
            </a:extLst>
          </p:cNvPr>
          <p:cNvSpPr>
            <a:spLocks noGrp="1"/>
          </p:cNvSpPr>
          <p:nvPr>
            <p:ph type="sldNum" sz="quarter" idx="12"/>
          </p:nvPr>
        </p:nvSpPr>
        <p:spPr>
          <a:xfrm>
            <a:off x="7776754" y="6038920"/>
            <a:ext cx="4354286" cy="682556"/>
          </a:xfrm>
        </p:spPr>
        <p:txBody>
          <a:bodyPr/>
          <a:lstStyle/>
          <a:p>
            <a:r>
              <a:rPr lang="en-US" sz="1000" dirty="0"/>
              <a:t>For all reported age groups, except for ages 60–74 years, estimates should be interpreted with caution (coefficient of variation: 16.6%–33.3%). Estimates that could not be reported (coefficient of variation: &gt; 33.3%) were not included in the figure</a:t>
            </a:r>
            <a:r>
              <a:rPr lang="en-US" dirty="0"/>
              <a:t>.</a:t>
            </a:r>
          </a:p>
        </p:txBody>
      </p:sp>
      <p:pic>
        <p:nvPicPr>
          <p:cNvPr id="7" name="Picture 6">
            <a:extLst>
              <a:ext uri="{FF2B5EF4-FFF2-40B4-BE49-F238E27FC236}">
                <a16:creationId xmlns:a16="http://schemas.microsoft.com/office/drawing/2014/main" id="{EC1BD478-F358-D0B0-6730-F3B5873F2F8E}"/>
              </a:ext>
            </a:extLst>
          </p:cNvPr>
          <p:cNvPicPr>
            <a:picLocks noChangeAspect="1"/>
          </p:cNvPicPr>
          <p:nvPr/>
        </p:nvPicPr>
        <p:blipFill>
          <a:blip r:embed="rId3"/>
          <a:stretch>
            <a:fillRect/>
          </a:stretch>
        </p:blipFill>
        <p:spPr>
          <a:xfrm>
            <a:off x="118383" y="2409897"/>
            <a:ext cx="6208889" cy="3077004"/>
          </a:xfrm>
          <a:prstGeom prst="rect">
            <a:avLst/>
          </a:prstGeom>
        </p:spPr>
      </p:pic>
      <p:pic>
        <p:nvPicPr>
          <p:cNvPr id="9" name="Picture 8">
            <a:extLst>
              <a:ext uri="{FF2B5EF4-FFF2-40B4-BE49-F238E27FC236}">
                <a16:creationId xmlns:a16="http://schemas.microsoft.com/office/drawing/2014/main" id="{FC7D8D03-0D42-8208-4D16-549B528BBF90}"/>
              </a:ext>
            </a:extLst>
          </p:cNvPr>
          <p:cNvPicPr>
            <a:picLocks noChangeAspect="1"/>
          </p:cNvPicPr>
          <p:nvPr/>
        </p:nvPicPr>
        <p:blipFill>
          <a:blip r:embed="rId4"/>
          <a:stretch>
            <a:fillRect/>
          </a:stretch>
        </p:blipFill>
        <p:spPr>
          <a:xfrm>
            <a:off x="6417556" y="2342704"/>
            <a:ext cx="5774444" cy="3696216"/>
          </a:xfrm>
          <a:prstGeom prst="rect">
            <a:avLst/>
          </a:prstGeom>
        </p:spPr>
      </p:pic>
      <p:sp>
        <p:nvSpPr>
          <p:cNvPr id="10" name="TextBox 9">
            <a:extLst>
              <a:ext uri="{FF2B5EF4-FFF2-40B4-BE49-F238E27FC236}">
                <a16:creationId xmlns:a16="http://schemas.microsoft.com/office/drawing/2014/main" id="{3CFE712B-76F3-0E5D-2547-E231BBB6035E}"/>
              </a:ext>
            </a:extLst>
          </p:cNvPr>
          <p:cNvSpPr txBox="1"/>
          <p:nvPr/>
        </p:nvSpPr>
        <p:spPr>
          <a:xfrm>
            <a:off x="1938910" y="6158865"/>
            <a:ext cx="5279471" cy="461665"/>
          </a:xfrm>
          <a:prstGeom prst="rect">
            <a:avLst/>
          </a:prstGeom>
          <a:noFill/>
        </p:spPr>
        <p:txBody>
          <a:bodyPr wrap="square" rtlCol="0">
            <a:spAutoFit/>
          </a:bodyPr>
          <a:lstStyle/>
          <a:p>
            <a:r>
              <a:rPr lang="en-US" sz="1200" dirty="0">
                <a:latin typeface="SwissReSans" pitchFamily="34" charset="0"/>
              </a:rPr>
              <a:t>Metabolic syndrome and chronic disease, Deepa Rao et al</a:t>
            </a:r>
          </a:p>
          <a:p>
            <a:r>
              <a:rPr lang="en-US" sz="1200" dirty="0">
                <a:latin typeface="SwissReSans" pitchFamily="34" charset="0"/>
              </a:rPr>
              <a:t>Vol 34, No 1, February 2014  Chronic Diseases and Injuries in Canada</a:t>
            </a:r>
          </a:p>
        </p:txBody>
      </p:sp>
      <p:sp>
        <p:nvSpPr>
          <p:cNvPr id="2" name="Thought Bubble: Cloud 1">
            <a:extLst>
              <a:ext uri="{FF2B5EF4-FFF2-40B4-BE49-F238E27FC236}">
                <a16:creationId xmlns:a16="http://schemas.microsoft.com/office/drawing/2014/main" id="{3CF57FA2-9222-480F-A2D2-9126CAEED55C}"/>
              </a:ext>
            </a:extLst>
          </p:cNvPr>
          <p:cNvSpPr/>
          <p:nvPr/>
        </p:nvSpPr>
        <p:spPr>
          <a:xfrm>
            <a:off x="10249989" y="896983"/>
            <a:ext cx="1733006" cy="1142732"/>
          </a:xfrm>
          <a:prstGeom prst="cloudCallout">
            <a:avLst>
              <a:gd name="adj1" fmla="val 12563"/>
              <a:gd name="adj2" fmla="val 156058"/>
            </a:avLst>
          </a:prstGeom>
          <a:solidFill>
            <a:schemeClr val="tx2">
              <a:lumMod val="50000"/>
            </a:schemeClr>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atin typeface="SwissReSans" pitchFamily="34" charset="0"/>
              </a:rPr>
              <a:t>Thought of another verse for Pete Seeger’s  famous song: where have all  the old men gone? </a:t>
            </a:r>
          </a:p>
        </p:txBody>
      </p:sp>
      <p:pic>
        <p:nvPicPr>
          <p:cNvPr id="5" name="Picture 4">
            <a:extLst>
              <a:ext uri="{FF2B5EF4-FFF2-40B4-BE49-F238E27FC236}">
                <a16:creationId xmlns:a16="http://schemas.microsoft.com/office/drawing/2014/main" id="{C82E5552-9EA0-3EB7-4B9A-AED33F803893}"/>
              </a:ext>
            </a:extLst>
          </p:cNvPr>
          <p:cNvPicPr>
            <a:picLocks noChangeAspect="1"/>
          </p:cNvPicPr>
          <p:nvPr/>
        </p:nvPicPr>
        <p:blipFill>
          <a:blip r:embed="rId5"/>
          <a:stretch>
            <a:fillRect/>
          </a:stretch>
        </p:blipFill>
        <p:spPr>
          <a:xfrm>
            <a:off x="305778" y="896983"/>
            <a:ext cx="3266263" cy="1440006"/>
          </a:xfrm>
          <a:prstGeom prst="rect">
            <a:avLst/>
          </a:prstGeom>
        </p:spPr>
      </p:pic>
      <p:sp>
        <p:nvSpPr>
          <p:cNvPr id="8" name="Speech Bubble: Oval 7">
            <a:extLst>
              <a:ext uri="{FF2B5EF4-FFF2-40B4-BE49-F238E27FC236}">
                <a16:creationId xmlns:a16="http://schemas.microsoft.com/office/drawing/2014/main" id="{9FBD6ED6-C5D0-A06A-F478-A733CB82793B}"/>
              </a:ext>
            </a:extLst>
          </p:cNvPr>
          <p:cNvSpPr/>
          <p:nvPr/>
        </p:nvSpPr>
        <p:spPr>
          <a:xfrm>
            <a:off x="3775934" y="751887"/>
            <a:ext cx="3442447" cy="1407773"/>
          </a:xfrm>
          <a:prstGeom prst="wedgeEllipseCallout">
            <a:avLst>
              <a:gd name="adj1" fmla="val -36050"/>
              <a:gd name="adj2" fmla="val 574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Good example of breakdown of the criteria for  MS – reveals adiposity, elevated trigs and low HDL as most common </a:t>
            </a:r>
          </a:p>
        </p:txBody>
      </p:sp>
      <p:sp>
        <p:nvSpPr>
          <p:cNvPr id="11" name="Circle: Hollow 10">
            <a:extLst>
              <a:ext uri="{FF2B5EF4-FFF2-40B4-BE49-F238E27FC236}">
                <a16:creationId xmlns:a16="http://schemas.microsoft.com/office/drawing/2014/main" id="{DB8BA3EB-6CD9-D247-959A-13EA29C44FAC}"/>
              </a:ext>
            </a:extLst>
          </p:cNvPr>
          <p:cNvSpPr/>
          <p:nvPr/>
        </p:nvSpPr>
        <p:spPr>
          <a:xfrm>
            <a:off x="1828799" y="2732442"/>
            <a:ext cx="527125" cy="419549"/>
          </a:xfrm>
          <a:prstGeom prst="donut">
            <a:avLst>
              <a:gd name="adj" fmla="val 763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Circle: Hollow 11">
            <a:extLst>
              <a:ext uri="{FF2B5EF4-FFF2-40B4-BE49-F238E27FC236}">
                <a16:creationId xmlns:a16="http://schemas.microsoft.com/office/drawing/2014/main" id="{F5546AEA-8C38-5737-BFAE-1C4F62B6B52E}"/>
              </a:ext>
            </a:extLst>
          </p:cNvPr>
          <p:cNvSpPr/>
          <p:nvPr/>
        </p:nvSpPr>
        <p:spPr>
          <a:xfrm>
            <a:off x="2540597" y="2799178"/>
            <a:ext cx="527125" cy="419549"/>
          </a:xfrm>
          <a:prstGeom prst="donut">
            <a:avLst>
              <a:gd name="adj" fmla="val 763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Circle: Hollow 12">
            <a:extLst>
              <a:ext uri="{FF2B5EF4-FFF2-40B4-BE49-F238E27FC236}">
                <a16:creationId xmlns:a16="http://schemas.microsoft.com/office/drawing/2014/main" id="{1C20DA36-9E8B-36AD-63F5-4DBF8DFC0927}"/>
              </a:ext>
            </a:extLst>
          </p:cNvPr>
          <p:cNvSpPr/>
          <p:nvPr/>
        </p:nvSpPr>
        <p:spPr>
          <a:xfrm>
            <a:off x="3308478" y="2942216"/>
            <a:ext cx="527125" cy="419549"/>
          </a:xfrm>
          <a:prstGeom prst="donut">
            <a:avLst>
              <a:gd name="adj" fmla="val 7633"/>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3844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41459C4-246C-718E-7403-0ADCC385CABB}"/>
              </a:ext>
            </a:extLst>
          </p:cNvPr>
          <p:cNvPicPr>
            <a:picLocks noGrp="1" noChangeAspect="1"/>
          </p:cNvPicPr>
          <p:nvPr>
            <p:ph sz="half" idx="1"/>
          </p:nvPr>
        </p:nvPicPr>
        <p:blipFill>
          <a:blip r:embed="rId3"/>
          <a:stretch>
            <a:fillRect/>
          </a:stretch>
        </p:blipFill>
        <p:spPr>
          <a:xfrm>
            <a:off x="104798" y="1797270"/>
            <a:ext cx="6952117" cy="4083268"/>
          </a:xfrm>
          <a:prstGeom prst="rect">
            <a:avLst/>
          </a:prstGeom>
        </p:spPr>
      </p:pic>
      <p:sp>
        <p:nvSpPr>
          <p:cNvPr id="3" name="Content Placeholder 2">
            <a:extLst>
              <a:ext uri="{FF2B5EF4-FFF2-40B4-BE49-F238E27FC236}">
                <a16:creationId xmlns:a16="http://schemas.microsoft.com/office/drawing/2014/main" id="{5AFD4027-9B36-02E7-671F-48F67DACD914}"/>
              </a:ext>
            </a:extLst>
          </p:cNvPr>
          <p:cNvSpPr>
            <a:spLocks noGrp="1"/>
          </p:cNvSpPr>
          <p:nvPr>
            <p:ph sz="half" idx="2"/>
          </p:nvPr>
        </p:nvSpPr>
        <p:spPr>
          <a:xfrm>
            <a:off x="7378262" y="983849"/>
            <a:ext cx="4333769" cy="5036928"/>
          </a:xfrm>
        </p:spPr>
        <p:txBody>
          <a:bodyPr>
            <a:normAutofit/>
          </a:bodyPr>
          <a:lstStyle/>
          <a:p>
            <a:pPr marL="0" indent="0">
              <a:buNone/>
            </a:pPr>
            <a:r>
              <a:rPr lang="en-GB" sz="2000" dirty="0"/>
              <a:t>Metabolic syndrome components included:</a:t>
            </a:r>
          </a:p>
          <a:p>
            <a:r>
              <a:rPr lang="en-GB" sz="1700" b="1" dirty="0"/>
              <a:t>Diabetes</a:t>
            </a:r>
            <a:r>
              <a:rPr lang="en-GB" sz="1700" dirty="0"/>
              <a:t>: FBS </a:t>
            </a:r>
            <a:r>
              <a:rPr lang="en-GB" sz="1700" u="sng" dirty="0"/>
              <a:t>&gt;</a:t>
            </a:r>
            <a:r>
              <a:rPr lang="en-GB" sz="1700" dirty="0"/>
              <a:t> 126 mg/dl or use of antidiabetic meds</a:t>
            </a:r>
          </a:p>
          <a:p>
            <a:r>
              <a:rPr lang="en-GB" sz="1700" b="1" dirty="0"/>
              <a:t>HTN</a:t>
            </a:r>
            <a:r>
              <a:rPr lang="en-GB" sz="1700" dirty="0"/>
              <a:t>: </a:t>
            </a:r>
            <a:r>
              <a:rPr lang="en-US" sz="1700" dirty="0"/>
              <a:t>≥140 mm Hg or diastolic blood pressure of ≥90 mm Hg from an average of 3 measurements, use of antihypertensive medication in the past month, or a history of high blood pressure</a:t>
            </a:r>
            <a:endParaRPr lang="en-GB" sz="1700" dirty="0"/>
          </a:p>
          <a:p>
            <a:r>
              <a:rPr lang="en-GB" sz="1700" b="1" dirty="0"/>
              <a:t>HDL</a:t>
            </a:r>
            <a:r>
              <a:rPr lang="en-GB" sz="1700" dirty="0"/>
              <a:t> &lt; 2.2 mmol/L (40 mg/dl men and &lt; 2.8 mmol/L (50 mg/dl) women</a:t>
            </a:r>
          </a:p>
          <a:p>
            <a:r>
              <a:rPr lang="en-GB" sz="1700" b="1" dirty="0"/>
              <a:t>Central Obesity</a:t>
            </a:r>
            <a:r>
              <a:rPr lang="en-GB" sz="1700" dirty="0"/>
              <a:t>: waist circumference cut off points </a:t>
            </a:r>
            <a:r>
              <a:rPr lang="en-US" sz="1700" dirty="0"/>
              <a:t>for White/Black &gt;102 cm for males and &gt;88 cm for females, and for Asians, &gt;90 cm for males and &gt;80 cm for females.</a:t>
            </a:r>
            <a:endParaRPr lang="en-GB" sz="1700" dirty="0"/>
          </a:p>
        </p:txBody>
      </p:sp>
      <p:sp>
        <p:nvSpPr>
          <p:cNvPr id="4" name="Title 3">
            <a:extLst>
              <a:ext uri="{FF2B5EF4-FFF2-40B4-BE49-F238E27FC236}">
                <a16:creationId xmlns:a16="http://schemas.microsoft.com/office/drawing/2014/main" id="{EB8599F9-645B-DB59-3E77-C9681B06ABCE}"/>
              </a:ext>
            </a:extLst>
          </p:cNvPr>
          <p:cNvSpPr>
            <a:spLocks noGrp="1"/>
          </p:cNvSpPr>
          <p:nvPr>
            <p:ph type="title"/>
          </p:nvPr>
        </p:nvSpPr>
        <p:spPr>
          <a:xfrm>
            <a:off x="347241" y="365125"/>
            <a:ext cx="11759878" cy="618723"/>
          </a:xfrm>
        </p:spPr>
        <p:txBody>
          <a:bodyPr>
            <a:normAutofit fontScale="90000"/>
          </a:bodyPr>
          <a:lstStyle/>
          <a:p>
            <a:r>
              <a:rPr lang="en-US" dirty="0"/>
              <a:t>Components of metabolic syndrome and mortality for those with MASLD</a:t>
            </a:r>
            <a:endParaRPr lang="en-GB" dirty="0"/>
          </a:p>
        </p:txBody>
      </p:sp>
      <p:sp>
        <p:nvSpPr>
          <p:cNvPr id="2" name="Text Placeholder 3">
            <a:extLst>
              <a:ext uri="{FF2B5EF4-FFF2-40B4-BE49-F238E27FC236}">
                <a16:creationId xmlns:a16="http://schemas.microsoft.com/office/drawing/2014/main" id="{EFDB6950-657C-B4C9-827A-A709B2CC1C5E}"/>
              </a:ext>
            </a:extLst>
          </p:cNvPr>
          <p:cNvSpPr txBox="1">
            <a:spLocks/>
          </p:cNvSpPr>
          <p:nvPr/>
        </p:nvSpPr>
        <p:spPr bwMode="gray">
          <a:xfrm>
            <a:off x="6729715" y="6369423"/>
            <a:ext cx="4451430" cy="383292"/>
          </a:xfrm>
          <a:prstGeom prst="rect">
            <a:avLst/>
          </a:prstGeom>
          <a:noFill/>
        </p:spPr>
        <p:txBody>
          <a:bodyPr vert="horz" wrap="square" lIns="91440" tIns="45720" rIns="91440" bIns="45720" rtlCol="0">
            <a:noAutofit/>
          </a:bodyPr>
          <a:lstStyle>
            <a:lvl1pPr marL="0" indent="0" algn="l" defTabSz="914400" rtl="0" eaLnBrk="1" fontAlgn="base" latinLnBrk="0" hangingPunct="1">
              <a:lnSpc>
                <a:spcPct val="90000"/>
              </a:lnSpc>
              <a:spcBef>
                <a:spcPct val="0"/>
              </a:spcBef>
              <a:spcAft>
                <a:spcPct val="0"/>
              </a:spcAft>
              <a:buFont typeface="Arial" panose="020B0604020202020204" pitchFamily="34" charset="0"/>
              <a:buNone/>
              <a:defRPr lang="en-US" sz="2000" b="1" kern="1200" smtClean="0">
                <a:solidFill>
                  <a:schemeClr val="tx1"/>
                </a:solidFill>
                <a:latin typeface="+mj-lt"/>
                <a:ea typeface="+mn-ea"/>
                <a:cs typeface="+mn-cs"/>
              </a:defRPr>
            </a:lvl1pPr>
            <a:lvl2pPr marL="6858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2pPr>
            <a:lvl3pPr marL="11430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3pPr>
            <a:lvl4pPr marL="16002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smtClean="0">
                <a:solidFill>
                  <a:schemeClr val="tx1"/>
                </a:solidFill>
                <a:latin typeface="Arial Narrow" pitchFamily="34" charset="0"/>
                <a:ea typeface="+mn-ea"/>
                <a:cs typeface="+mn-cs"/>
              </a:defRPr>
            </a:lvl4pPr>
            <a:lvl5pPr marL="2057400" indent="-228600" algn="l" defTabSz="914400" rtl="0" eaLnBrk="1" fontAlgn="base" latinLnBrk="0" hangingPunct="1">
              <a:lnSpc>
                <a:spcPct val="90000"/>
              </a:lnSpc>
              <a:spcBef>
                <a:spcPct val="0"/>
              </a:spcBef>
              <a:spcAft>
                <a:spcPct val="0"/>
              </a:spcAft>
              <a:buFont typeface="Arial" panose="020B0604020202020204" pitchFamily="34" charset="0"/>
              <a:buChar char="•"/>
              <a:defRPr lang="en-US" sz="2200" b="1" kern="1200" dirty="0" smtClean="0">
                <a:solidFill>
                  <a:schemeClr val="tx1"/>
                </a:solidFill>
                <a:latin typeface="Arial Narrow"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base" latinLnBrk="0" hangingPunct="1">
              <a:lnSpc>
                <a:spcPct val="90000"/>
              </a:lnSpc>
              <a:spcBef>
                <a:spcPct val="0"/>
              </a:spcBef>
              <a:spcAft>
                <a:spcPct val="0"/>
              </a:spcAft>
              <a:buClrTx/>
              <a:buSzTx/>
              <a:buFont typeface="Arial" panose="020B0604020202020204" pitchFamily="34" charset="0"/>
              <a:buNone/>
              <a:tabLst/>
              <a:defRPr/>
            </a:pPr>
            <a:r>
              <a:rPr kumimoji="0" lang="en-GB" sz="1600" b="1" i="0" u="none" strike="noStrike" kern="1200" cap="none" spc="0" normalizeH="0" baseline="0" noProof="0" dirty="0">
                <a:ln>
                  <a:noFill/>
                </a:ln>
                <a:solidFill>
                  <a:prstClr val="black"/>
                </a:solidFill>
                <a:effectLst/>
                <a:uLnTx/>
                <a:uFillTx/>
                <a:latin typeface="Calibri Light" panose="020F0302020204030204"/>
                <a:ea typeface="+mn-ea"/>
                <a:cs typeface="+mn-cs"/>
              </a:rPr>
              <a:t>Hepatology 77 (4): 1335-1347 April 2023</a:t>
            </a:r>
          </a:p>
        </p:txBody>
      </p:sp>
      <p:sp>
        <p:nvSpPr>
          <p:cNvPr id="6" name="Speech Bubble: Oval 5">
            <a:extLst>
              <a:ext uri="{FF2B5EF4-FFF2-40B4-BE49-F238E27FC236}">
                <a16:creationId xmlns:a16="http://schemas.microsoft.com/office/drawing/2014/main" id="{353BD943-EA1A-1084-A789-8DCF647E5F91}"/>
              </a:ext>
            </a:extLst>
          </p:cNvPr>
          <p:cNvSpPr/>
          <p:nvPr/>
        </p:nvSpPr>
        <p:spPr>
          <a:xfrm>
            <a:off x="4711337" y="731520"/>
            <a:ext cx="2271836" cy="821308"/>
          </a:xfrm>
          <a:prstGeom prst="wedgeEllipseCallout">
            <a:avLst/>
          </a:prstGeom>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t>did not include high trigs as component </a:t>
            </a:r>
          </a:p>
        </p:txBody>
      </p:sp>
    </p:spTree>
    <p:extLst>
      <p:ext uri="{BB962C8B-B14F-4D97-AF65-F5344CB8AC3E}">
        <p14:creationId xmlns:p14="http://schemas.microsoft.com/office/powerpoint/2010/main" val="28076612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BB9298-F5E6-03BA-48B5-B2F977683C29}"/>
              </a:ext>
            </a:extLst>
          </p:cNvPr>
          <p:cNvSpPr>
            <a:spLocks noGrp="1"/>
          </p:cNvSpPr>
          <p:nvPr>
            <p:ph type="title"/>
          </p:nvPr>
        </p:nvSpPr>
        <p:spPr>
          <a:xfrm>
            <a:off x="838200" y="365126"/>
            <a:ext cx="10515600" cy="862784"/>
          </a:xfrm>
        </p:spPr>
        <p:txBody>
          <a:bodyPr anchor="ctr">
            <a:normAutofit/>
          </a:bodyPr>
          <a:lstStyle/>
          <a:p>
            <a:r>
              <a:rPr lang="en-GB" sz="3600" dirty="0"/>
              <a:t>Cause specific mortality in a Swedish research              </a:t>
            </a:r>
            <a:r>
              <a:rPr lang="en-GB" sz="2000" dirty="0"/>
              <a:t>published 24, March 2025  Gabriel Issa et al</a:t>
            </a:r>
          </a:p>
        </p:txBody>
      </p:sp>
      <p:sp>
        <p:nvSpPr>
          <p:cNvPr id="2" name="Content Placeholder 1">
            <a:extLst>
              <a:ext uri="{FF2B5EF4-FFF2-40B4-BE49-F238E27FC236}">
                <a16:creationId xmlns:a16="http://schemas.microsoft.com/office/drawing/2014/main" id="{51FED8C1-8D50-28D9-882A-A3D343BDCB10}"/>
              </a:ext>
            </a:extLst>
          </p:cNvPr>
          <p:cNvSpPr>
            <a:spLocks noGrp="1"/>
          </p:cNvSpPr>
          <p:nvPr>
            <p:ph sz="half" idx="1"/>
          </p:nvPr>
        </p:nvSpPr>
        <p:spPr>
          <a:xfrm>
            <a:off x="0" y="1611085"/>
            <a:ext cx="2432430" cy="4394109"/>
          </a:xfrm>
        </p:spPr>
        <p:txBody>
          <a:bodyPr>
            <a:normAutofit/>
          </a:bodyPr>
          <a:lstStyle/>
          <a:p>
            <a:pPr marL="0" indent="0">
              <a:buNone/>
            </a:pPr>
            <a:r>
              <a:rPr lang="en-GB" sz="1600" dirty="0"/>
              <a:t>Key insights</a:t>
            </a:r>
          </a:p>
          <a:p>
            <a:pPr lvl="1"/>
            <a:r>
              <a:rPr lang="en-GB" sz="1600" dirty="0"/>
              <a:t>all cause mortality was double in those with MASLD versus general population</a:t>
            </a:r>
          </a:p>
          <a:p>
            <a:pPr lvl="1"/>
            <a:r>
              <a:rPr lang="en-GB" sz="1600" dirty="0"/>
              <a:t>Cardiovascular disease, HCC and non-HCC cancers higher as cause of death in MASLD</a:t>
            </a:r>
          </a:p>
          <a:p>
            <a:pPr lvl="1"/>
            <a:r>
              <a:rPr lang="en-GB" sz="1600" dirty="0"/>
              <a:t>Need multidisciplinary care to reduce these premature deaths</a:t>
            </a:r>
          </a:p>
        </p:txBody>
      </p:sp>
      <p:pic>
        <p:nvPicPr>
          <p:cNvPr id="5" name="Content Placeholder 4">
            <a:extLst>
              <a:ext uri="{FF2B5EF4-FFF2-40B4-BE49-F238E27FC236}">
                <a16:creationId xmlns:a16="http://schemas.microsoft.com/office/drawing/2014/main" id="{180D9528-1F81-F186-14A9-DC417E6AE8A9}"/>
              </a:ext>
            </a:extLst>
          </p:cNvPr>
          <p:cNvPicPr>
            <a:picLocks noGrp="1" noChangeAspect="1"/>
          </p:cNvPicPr>
          <p:nvPr>
            <p:ph sz="half" idx="2"/>
          </p:nvPr>
        </p:nvPicPr>
        <p:blipFill>
          <a:blip r:embed="rId2"/>
          <a:stretch>
            <a:fillRect/>
          </a:stretch>
        </p:blipFill>
        <p:spPr>
          <a:xfrm>
            <a:off x="2454267" y="1227909"/>
            <a:ext cx="9539482" cy="5199017"/>
          </a:xfrm>
          <a:prstGeom prst="rect">
            <a:avLst/>
          </a:prstGeom>
          <a:noFill/>
        </p:spPr>
      </p:pic>
    </p:spTree>
    <p:extLst>
      <p:ext uri="{BB962C8B-B14F-4D97-AF65-F5344CB8AC3E}">
        <p14:creationId xmlns:p14="http://schemas.microsoft.com/office/powerpoint/2010/main" val="9438886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4235ED-647D-BAF3-C8B8-AF255777D458}"/>
              </a:ext>
            </a:extLst>
          </p:cNvPr>
          <p:cNvSpPr>
            <a:spLocks noGrp="1"/>
          </p:cNvSpPr>
          <p:nvPr>
            <p:ph type="title"/>
          </p:nvPr>
        </p:nvSpPr>
        <p:spPr>
          <a:xfrm>
            <a:off x="695325" y="522513"/>
            <a:ext cx="4390481" cy="4406537"/>
          </a:xfrm>
        </p:spPr>
        <p:txBody>
          <a:bodyPr/>
          <a:lstStyle/>
          <a:p>
            <a:r>
              <a:rPr lang="en-GB" sz="6000" dirty="0"/>
              <a:t>What about Alcoholic liver disease</a:t>
            </a:r>
          </a:p>
        </p:txBody>
      </p:sp>
      <p:pic>
        <p:nvPicPr>
          <p:cNvPr id="5" name="Picture 4">
            <a:extLst>
              <a:ext uri="{FF2B5EF4-FFF2-40B4-BE49-F238E27FC236}">
                <a16:creationId xmlns:a16="http://schemas.microsoft.com/office/drawing/2014/main" id="{31A6068F-18BE-8999-6C61-F3DC934188A2}"/>
              </a:ext>
            </a:extLst>
          </p:cNvPr>
          <p:cNvPicPr>
            <a:picLocks noChangeAspect="1"/>
          </p:cNvPicPr>
          <p:nvPr/>
        </p:nvPicPr>
        <p:blipFill>
          <a:blip r:embed="rId3"/>
          <a:stretch>
            <a:fillRect/>
          </a:stretch>
        </p:blipFill>
        <p:spPr>
          <a:xfrm>
            <a:off x="5407152" y="0"/>
            <a:ext cx="6784848" cy="6858000"/>
          </a:xfrm>
          <a:prstGeom prst="rect">
            <a:avLst/>
          </a:prstGeom>
        </p:spPr>
      </p:pic>
    </p:spTree>
    <p:extLst>
      <p:ext uri="{BB962C8B-B14F-4D97-AF65-F5344CB8AC3E}">
        <p14:creationId xmlns:p14="http://schemas.microsoft.com/office/powerpoint/2010/main" val="59634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6"/>
          </p:nvPr>
        </p:nvSpPr>
        <p:spPr>
          <a:xfrm>
            <a:off x="9196458" y="851480"/>
            <a:ext cx="2728149" cy="487372"/>
          </a:xfrm>
        </p:spPr>
        <p:txBody>
          <a:bodyPr anchor="t"/>
          <a:lstStyle/>
          <a:p>
            <a:r>
              <a:rPr lang="en-US" dirty="0">
                <a:latin typeface="+mn-lt"/>
              </a:rPr>
              <a:t>BMC Public Health : Global prevalence, incidence and outcomes of alcohol related liver disease: a systematic review and meta-analysis 2023</a:t>
            </a:r>
          </a:p>
        </p:txBody>
      </p:sp>
      <p:sp>
        <p:nvSpPr>
          <p:cNvPr id="5" name="Subtitle 3">
            <a:extLst>
              <a:ext uri="{FF2B5EF4-FFF2-40B4-BE49-F238E27FC236}">
                <a16:creationId xmlns:a16="http://schemas.microsoft.com/office/drawing/2014/main" id="{1312CEC6-9385-4F15-9424-3DF1F9D70A2E}"/>
              </a:ext>
            </a:extLst>
          </p:cNvPr>
          <p:cNvSpPr txBox="1">
            <a:spLocks/>
          </p:cNvSpPr>
          <p:nvPr/>
        </p:nvSpPr>
        <p:spPr bwMode="black">
          <a:xfrm>
            <a:off x="0" y="0"/>
            <a:ext cx="2407534" cy="6858000"/>
          </a:xfrm>
          <a:prstGeom prst="rect">
            <a:avLst/>
          </a:prstGeom>
          <a:solidFill>
            <a:srgbClr val="008080"/>
          </a:solidFill>
        </p:spPr>
        <p:txBody>
          <a:bodyPr vert="horz" lIns="0" tIns="0" rIns="182880" bIns="0" rtlCol="0" anchor="ctr">
            <a:noAutofit/>
          </a:bodyPr>
          <a:lstStyle>
            <a:lvl1pPr marL="182563" indent="-182563" algn="l" defTabSz="914400" rtl="0" eaLnBrk="1" latinLnBrk="0" hangingPunct="1">
              <a:lnSpc>
                <a:spcPct val="100000"/>
              </a:lnSpc>
              <a:spcBef>
                <a:spcPts val="1200"/>
              </a:spcBef>
              <a:buClrTx/>
              <a:buSzPct val="100000"/>
              <a:buFont typeface="Arial" pitchFamily="34" charset="0"/>
              <a:buChar char="•"/>
              <a:defRPr sz="1800" kern="1200">
                <a:solidFill>
                  <a:srgbClr val="283E36"/>
                </a:solidFill>
                <a:latin typeface="SwissReSans" pitchFamily="34" charset="0"/>
                <a:ea typeface="+mn-ea"/>
                <a:cs typeface="+mn-cs"/>
              </a:defRPr>
            </a:lvl1pPr>
            <a:lvl2pPr marL="444500" indent="-261938"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2pPr>
            <a:lvl3pPr marL="715963" indent="-271463"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3pPr>
            <a:lvl4pPr marL="985838"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4pPr>
            <a:lvl5pPr marL="1255713" indent="-269875" algn="l" defTabSz="914400" rtl="0" eaLnBrk="1" latinLnBrk="0" hangingPunct="1">
              <a:lnSpc>
                <a:spcPct val="100000"/>
              </a:lnSpc>
              <a:spcBef>
                <a:spcPts val="1000"/>
              </a:spcBef>
              <a:buFont typeface="SwissReSans" pitchFamily="34" charset="0"/>
              <a:buChar char="–"/>
              <a:defRPr sz="1600" kern="1200">
                <a:solidFill>
                  <a:srgbClr val="283E36"/>
                </a:solidFill>
                <a:latin typeface="SwissReSan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731520" lvl="1" indent="0">
              <a:spcBef>
                <a:spcPts val="0"/>
              </a:spcBef>
              <a:buNone/>
              <a:defRPr/>
            </a:pPr>
            <a:endParaRPr kumimoji="0" lang="en-US" sz="3400" i="0" u="none" strike="noStrike" kern="1200" cap="none" spc="0" normalizeH="0" baseline="0" noProof="0" dirty="0">
              <a:ln>
                <a:noFill/>
              </a:ln>
              <a:solidFill>
                <a:prstClr val="white"/>
              </a:solidFill>
              <a:effectLst/>
              <a:uLnTx/>
              <a:uFillTx/>
              <a:latin typeface="SwissReSans Light" panose="020B0504020202020204" pitchFamily="34" charset="0"/>
              <a:ea typeface="+mn-ea"/>
              <a:cs typeface="+mn-cs"/>
            </a:endParaRPr>
          </a:p>
        </p:txBody>
      </p:sp>
      <p:sp>
        <p:nvSpPr>
          <p:cNvPr id="6" name="Title 1">
            <a:extLst>
              <a:ext uri="{FF2B5EF4-FFF2-40B4-BE49-F238E27FC236}">
                <a16:creationId xmlns:a16="http://schemas.microsoft.com/office/drawing/2014/main" id="{DD911A3F-4487-4DA4-9B84-6AE9033215B9}"/>
              </a:ext>
            </a:extLst>
          </p:cNvPr>
          <p:cNvSpPr txBox="1">
            <a:spLocks/>
          </p:cNvSpPr>
          <p:nvPr/>
        </p:nvSpPr>
        <p:spPr bwMode="gray">
          <a:xfrm>
            <a:off x="1" y="1024921"/>
            <a:ext cx="2407534" cy="2250714"/>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2400" kern="1200">
                <a:solidFill>
                  <a:schemeClr val="tx2"/>
                </a:solidFill>
                <a:latin typeface="SwissReSans" pitchFamily="34" charset="0"/>
                <a:ea typeface="+mj-ea"/>
                <a:cs typeface="+mj-cs"/>
              </a:defRPr>
            </a:lvl1pPr>
          </a:lstStyle>
          <a:p>
            <a:pPr algn="ctr"/>
            <a:r>
              <a:rPr lang="en-US" sz="4000" dirty="0">
                <a:solidFill>
                  <a:schemeClr val="bg1"/>
                </a:solidFill>
                <a:latin typeface="SwissReSans Light" panose="020B0504020202020204" pitchFamily="34" charset="0"/>
              </a:rPr>
              <a:t>Prevalence of </a:t>
            </a:r>
          </a:p>
          <a:p>
            <a:pPr algn="ctr"/>
            <a:r>
              <a:rPr lang="en-US" sz="4000" dirty="0">
                <a:solidFill>
                  <a:schemeClr val="bg1"/>
                </a:solidFill>
                <a:latin typeface="SwissReSans Light" panose="020B0504020202020204" pitchFamily="34" charset="0"/>
              </a:rPr>
              <a:t>ALD</a:t>
            </a:r>
          </a:p>
          <a:p>
            <a:pPr algn="ctr"/>
            <a:endParaRPr lang="en-US" sz="4000" dirty="0">
              <a:solidFill>
                <a:schemeClr val="bg1"/>
              </a:solidFill>
              <a:latin typeface="SwissReSans Light" panose="020B0504020202020204" pitchFamily="34" charset="0"/>
            </a:endParaRPr>
          </a:p>
          <a:p>
            <a:pPr algn="ctr"/>
            <a:endParaRPr lang="en-US" sz="4000" dirty="0">
              <a:solidFill>
                <a:schemeClr val="bg1"/>
              </a:solidFill>
              <a:latin typeface="SwissReSans Light" panose="020B0504020202020204" pitchFamily="34" charset="0"/>
            </a:endParaRPr>
          </a:p>
        </p:txBody>
      </p:sp>
      <p:sp>
        <p:nvSpPr>
          <p:cNvPr id="12" name="Rectangle 11">
            <a:extLst>
              <a:ext uri="{FF2B5EF4-FFF2-40B4-BE49-F238E27FC236}">
                <a16:creationId xmlns:a16="http://schemas.microsoft.com/office/drawing/2014/main" id="{F05AB53E-60A0-4877-9C03-42A1FE56FBBD}"/>
              </a:ext>
            </a:extLst>
          </p:cNvPr>
          <p:cNvSpPr/>
          <p:nvPr/>
        </p:nvSpPr>
        <p:spPr>
          <a:xfrm>
            <a:off x="2977492" y="73241"/>
            <a:ext cx="8589538" cy="840230"/>
          </a:xfrm>
          <a:prstGeom prst="rect">
            <a:avLst/>
          </a:prstGeom>
        </p:spPr>
        <p:txBody>
          <a:bodyPr wrap="square">
            <a:spAutoFit/>
          </a:bodyPr>
          <a:lstStyle/>
          <a:p>
            <a:pPr lvl="0" fontAlgn="base">
              <a:lnSpc>
                <a:spcPct val="90000"/>
              </a:lnSpc>
              <a:spcBef>
                <a:spcPct val="0"/>
              </a:spcBef>
              <a:spcAft>
                <a:spcPct val="0"/>
              </a:spcAft>
              <a:buSzPct val="100000"/>
            </a:pPr>
            <a:r>
              <a:rPr lang="en-US" dirty="0">
                <a:solidFill>
                  <a:srgbClr val="283E36"/>
                </a:solidFill>
                <a:latin typeface="SwissReSans Light"/>
              </a:rPr>
              <a:t>Alcohol induced liver disease related hospitalization and liver transplants surged over the past two decades.  Overall prevalence is </a:t>
            </a:r>
            <a:r>
              <a:rPr lang="en-US" b="1" dirty="0">
                <a:solidFill>
                  <a:srgbClr val="283E36"/>
                </a:solidFill>
                <a:latin typeface="SwissReSans Light"/>
              </a:rPr>
              <a:t>4.8%</a:t>
            </a:r>
            <a:r>
              <a:rPr lang="en-US" dirty="0">
                <a:solidFill>
                  <a:srgbClr val="283E36"/>
                </a:solidFill>
                <a:latin typeface="SwissReSans Light"/>
              </a:rPr>
              <a:t> of general population but up to </a:t>
            </a:r>
            <a:r>
              <a:rPr lang="en-US" b="1" dirty="0">
                <a:solidFill>
                  <a:srgbClr val="283E36"/>
                </a:solidFill>
                <a:latin typeface="SwissReSans Light"/>
              </a:rPr>
              <a:t>16% </a:t>
            </a:r>
            <a:r>
              <a:rPr lang="en-US" dirty="0">
                <a:solidFill>
                  <a:srgbClr val="283E36"/>
                </a:solidFill>
                <a:latin typeface="SwissReSans Light"/>
              </a:rPr>
              <a:t> in some regions</a:t>
            </a:r>
          </a:p>
        </p:txBody>
      </p:sp>
      <p:sp>
        <p:nvSpPr>
          <p:cNvPr id="13" name="Rectangle 12">
            <a:extLst>
              <a:ext uri="{FF2B5EF4-FFF2-40B4-BE49-F238E27FC236}">
                <a16:creationId xmlns:a16="http://schemas.microsoft.com/office/drawing/2014/main" id="{464AE87B-EEAB-4994-9875-5068BF8B071F}"/>
              </a:ext>
            </a:extLst>
          </p:cNvPr>
          <p:cNvSpPr/>
          <p:nvPr/>
        </p:nvSpPr>
        <p:spPr>
          <a:xfrm>
            <a:off x="3494432" y="1024920"/>
            <a:ext cx="4035720" cy="313932"/>
          </a:xfrm>
          <a:prstGeom prst="rect">
            <a:avLst/>
          </a:prstGeom>
        </p:spPr>
        <p:txBody>
          <a:bodyPr wrap="none">
            <a:spAutoFit/>
          </a:bodyPr>
          <a:lstStyle/>
          <a:p>
            <a:pPr lvl="0" fontAlgn="base">
              <a:lnSpc>
                <a:spcPct val="90000"/>
              </a:lnSpc>
              <a:spcBef>
                <a:spcPct val="0"/>
              </a:spcBef>
              <a:spcAft>
                <a:spcPct val="0"/>
              </a:spcAft>
              <a:buSzPct val="100000"/>
            </a:pPr>
            <a:r>
              <a:rPr lang="en-US" sz="1600" b="1" dirty="0">
                <a:solidFill>
                  <a:srgbClr val="283E36"/>
                </a:solidFill>
                <a:latin typeface="SwissReSans Light"/>
              </a:rPr>
              <a:t>Estimated 10-35% of alcoholics have ALD</a:t>
            </a:r>
          </a:p>
        </p:txBody>
      </p:sp>
      <p:pic>
        <p:nvPicPr>
          <p:cNvPr id="15" name="Picture 14">
            <a:extLst>
              <a:ext uri="{FF2B5EF4-FFF2-40B4-BE49-F238E27FC236}">
                <a16:creationId xmlns:a16="http://schemas.microsoft.com/office/drawing/2014/main" id="{637BB7B2-B41A-487A-B778-FE4CF7867C47}"/>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bwMode="gray">
          <a:xfrm>
            <a:off x="401752" y="6456609"/>
            <a:ext cx="924431" cy="217513"/>
          </a:xfrm>
          <a:prstGeom prst="rect">
            <a:avLst/>
          </a:prstGeom>
        </p:spPr>
      </p:pic>
      <p:sp>
        <p:nvSpPr>
          <p:cNvPr id="16" name="Slide Number Placeholder 4">
            <a:extLst>
              <a:ext uri="{FF2B5EF4-FFF2-40B4-BE49-F238E27FC236}">
                <a16:creationId xmlns:a16="http://schemas.microsoft.com/office/drawing/2014/main" id="{3641AB7A-9A6E-44BC-B640-C2FC70463928}"/>
              </a:ext>
            </a:extLst>
          </p:cNvPr>
          <p:cNvSpPr txBox="1">
            <a:spLocks/>
          </p:cNvSpPr>
          <p:nvPr>
            <p:custDataLst>
              <p:tags r:id="rId2"/>
            </p:custDataLst>
          </p:nvPr>
        </p:nvSpPr>
        <p:spPr>
          <a:xfrm>
            <a:off x="11414762" y="6472512"/>
            <a:ext cx="287008" cy="182562"/>
          </a:xfrm>
          <a:prstGeom prst="rect">
            <a:avLst/>
          </a:prstGeom>
        </p:spPr>
        <p:txBody>
          <a:bodyPr vert="horz" wrap="none" lIns="0" tIns="0" rIns="0" bIns="0" rtlCol="0" anchor="b" anchorCtr="0"/>
          <a:lstStyle>
            <a:defPPr>
              <a:defRPr lang="de-DE"/>
            </a:defPPr>
            <a:lvl1pPr marL="0" algn="r" defTabSz="914400" rtl="0" eaLnBrk="1" latinLnBrk="0" hangingPunct="1">
              <a:defRPr sz="1200" kern="1200">
                <a:solidFill>
                  <a:srgbClr val="283E36"/>
                </a:solidFill>
                <a:latin typeface="SwissReSans"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E4D2043-7E31-4A53-BD33-72A88E682172}" type="slidenum">
              <a:rPr lang="en-GB" smtClean="0"/>
              <a:pPr/>
              <a:t>9</a:t>
            </a:fld>
            <a:endParaRPr lang="en-GB" dirty="0"/>
          </a:p>
        </p:txBody>
      </p:sp>
      <p:pic>
        <p:nvPicPr>
          <p:cNvPr id="19" name="Picture 18">
            <a:extLst>
              <a:ext uri="{FF2B5EF4-FFF2-40B4-BE49-F238E27FC236}">
                <a16:creationId xmlns:a16="http://schemas.microsoft.com/office/drawing/2014/main" id="{E7FBDCE4-69FA-439D-82F6-4A7C53751BDB}"/>
              </a:ext>
            </a:extLst>
          </p:cNvPr>
          <p:cNvPicPr>
            <a:picLocks noChangeAspect="1"/>
          </p:cNvPicPr>
          <p:nvPr/>
        </p:nvPicPr>
        <p:blipFill>
          <a:blip r:embed="rId6"/>
          <a:stretch>
            <a:fillRect/>
          </a:stretch>
        </p:blipFill>
        <p:spPr>
          <a:xfrm>
            <a:off x="2560357" y="1338852"/>
            <a:ext cx="9581916" cy="4909547"/>
          </a:xfrm>
          <a:prstGeom prst="rect">
            <a:avLst/>
          </a:prstGeom>
        </p:spPr>
      </p:pic>
      <p:sp>
        <p:nvSpPr>
          <p:cNvPr id="2" name="Speech Bubble: Oval 1">
            <a:extLst>
              <a:ext uri="{FF2B5EF4-FFF2-40B4-BE49-F238E27FC236}">
                <a16:creationId xmlns:a16="http://schemas.microsoft.com/office/drawing/2014/main" id="{1A15BB81-A768-9D98-D4B7-032EAFFD3A54}"/>
              </a:ext>
            </a:extLst>
          </p:cNvPr>
          <p:cNvSpPr/>
          <p:nvPr/>
        </p:nvSpPr>
        <p:spPr>
          <a:xfrm>
            <a:off x="-1" y="2844800"/>
            <a:ext cx="2062481" cy="1628649"/>
          </a:xfrm>
          <a:prstGeom prst="wedgeEllipseCallout">
            <a:avLst>
              <a:gd name="adj1" fmla="val 74488"/>
              <a:gd name="adj2" fmla="val -9413"/>
            </a:avLst>
          </a:prstGeom>
          <a:solidFill>
            <a:schemeClr val="accent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Netherlands fall around here at 3.5%</a:t>
            </a:r>
          </a:p>
        </p:txBody>
      </p:sp>
      <p:sp>
        <p:nvSpPr>
          <p:cNvPr id="4" name="Frame 3">
            <a:extLst>
              <a:ext uri="{FF2B5EF4-FFF2-40B4-BE49-F238E27FC236}">
                <a16:creationId xmlns:a16="http://schemas.microsoft.com/office/drawing/2014/main" id="{5AD8E784-F705-AFF8-39E1-AF8B58FB857E}"/>
              </a:ext>
            </a:extLst>
          </p:cNvPr>
          <p:cNvSpPr/>
          <p:nvPr/>
        </p:nvSpPr>
        <p:spPr>
          <a:xfrm>
            <a:off x="8503920" y="1338852"/>
            <a:ext cx="1544320" cy="352858"/>
          </a:xfrm>
          <a:prstGeom prst="fram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9555987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0.xml><?xml version="1.0" encoding="utf-8"?>
<p:tagLst xmlns:a="http://schemas.openxmlformats.org/drawingml/2006/main" xmlns:r="http://schemas.openxmlformats.org/officeDocument/2006/relationships" xmlns:p="http://schemas.openxmlformats.org/presentationml/2006/main">
  <p:tag name="SHAPETYPE" val="Gradient"/>
</p:tagLst>
</file>

<file path=ppt/tags/tag1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2.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3.xml><?xml version="1.0" encoding="utf-8"?>
<p:tagLst xmlns:a="http://schemas.openxmlformats.org/drawingml/2006/main" xmlns:r="http://schemas.openxmlformats.org/officeDocument/2006/relationships" xmlns:p="http://schemas.openxmlformats.org/presentationml/2006/main">
  <p:tag name="SHAPETYPE" val="footer"/>
</p:tagLst>
</file>

<file path=ppt/tags/tag14.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1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7.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18.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1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0.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1.xml><?xml version="1.0" encoding="utf-8"?>
<p:tagLst xmlns:a="http://schemas.openxmlformats.org/drawingml/2006/main" xmlns:r="http://schemas.openxmlformats.org/officeDocument/2006/relationships" xmlns:p="http://schemas.openxmlformats.org/presentationml/2006/main">
  <p:tag name="SHAPETYPE" val="footer"/>
</p:tagLst>
</file>

<file path=ppt/tags/tag2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3.xml><?xml version="1.0" encoding="utf-8"?>
<p:tagLst xmlns:a="http://schemas.openxmlformats.org/drawingml/2006/main" xmlns:r="http://schemas.openxmlformats.org/officeDocument/2006/relationships" xmlns:p="http://schemas.openxmlformats.org/presentationml/2006/main">
  <p:tag name="SHAPETYPE" val="Gradient"/>
</p:tagLst>
</file>

<file path=ppt/tags/tag2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25.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6.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2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29.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1.xml><?xml version="1.0" encoding="utf-8"?>
<p:tagLst xmlns:a="http://schemas.openxmlformats.org/drawingml/2006/main" xmlns:r="http://schemas.openxmlformats.org/officeDocument/2006/relationships" xmlns:p="http://schemas.openxmlformats.org/presentationml/2006/main">
  <p:tag name="SHAPETYPE" val="footer"/>
</p:tagLst>
</file>

<file path=ppt/tags/tag32.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3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4.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3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36.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37.xml><?xml version="1.0" encoding="utf-8"?>
<p:tagLst xmlns:a="http://schemas.openxmlformats.org/drawingml/2006/main" xmlns:r="http://schemas.openxmlformats.org/officeDocument/2006/relationships" xmlns:p="http://schemas.openxmlformats.org/presentationml/2006/main">
  <p:tag name="SHAPETYPE" val="footer"/>
</p:tagLst>
</file>

<file path=ppt/tags/tag38.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3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xml><?xml version="1.0" encoding="utf-8"?>
<p:tagLst xmlns:a="http://schemas.openxmlformats.org/drawingml/2006/main" xmlns:r="http://schemas.openxmlformats.org/officeDocument/2006/relationships" xmlns:p="http://schemas.openxmlformats.org/presentationml/2006/main">
  <p:tag name="SHAPETYPE" val="Classification"/>
</p:tagLst>
</file>

<file path=ppt/tags/tag40.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ags/tag41.xml><?xml version="1.0" encoding="utf-8"?>
<p:tagLst xmlns:a="http://schemas.openxmlformats.org/drawingml/2006/main" xmlns:r="http://schemas.openxmlformats.org/officeDocument/2006/relationships" xmlns:p="http://schemas.openxmlformats.org/presentationml/2006/main">
  <p:tag name="SHAPETYPE" val="Background"/>
  <p:tag name="NAME" val="SR_Health_Medicine_GettyImages-626961186"/>
  <p:tag name="CATEGORY" val="Health &amp; Medicine"/>
  <p:tag name="FILENAME" val="C:\Program Files\Swiss Re\SwissRe.Templa\PowerPoint\Resources\Brands\SR\Images\169\General\Health &amp; Medicine\SR_Health_Medicine_GettyImages-626961186.jpg"/>
</p:tagLst>
</file>

<file path=ppt/tags/tag42.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43.xml><?xml version="1.0" encoding="utf-8"?>
<p:tagLst xmlns:a="http://schemas.openxmlformats.org/drawingml/2006/main" xmlns:r="http://schemas.openxmlformats.org/officeDocument/2006/relationships" xmlns:p="http://schemas.openxmlformats.org/presentationml/2006/main">
  <p:tag name="SLIDETYPE" val="14"/>
</p:tagLst>
</file>

<file path=ppt/tags/tag4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4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4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48.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4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xml><?xml version="1.0" encoding="utf-8"?>
<p:tagLst xmlns:a="http://schemas.openxmlformats.org/drawingml/2006/main" xmlns:r="http://schemas.openxmlformats.org/officeDocument/2006/relationships" xmlns:p="http://schemas.openxmlformats.org/presentationml/2006/main">
  <p:tag name="SHAPETYPE" val="footer"/>
</p:tagLst>
</file>

<file path=ppt/tags/tag50.xml><?xml version="1.0" encoding="utf-8"?>
<p:tagLst xmlns:a="http://schemas.openxmlformats.org/drawingml/2006/main" xmlns:r="http://schemas.openxmlformats.org/officeDocument/2006/relationships" xmlns:p="http://schemas.openxmlformats.org/presentationml/2006/main">
  <p:tag name="SHAPETYPE" val="Background"/>
  <p:tag name="NAME" val="Swiss_Re_Power_Graphic_Mid_Welcome#hidden"/>
  <p:tag name="CATEGORY" val="Power Graphics_GREEN"/>
  <p:tag name="FILENAME" val="C:\Program Files\Swiss Re\SwissRe.Templa\PowerPoint\Resources\Brands\SR\Images\169\Brand\Power Graphics_GREEN\Swiss_Re_Power_Graphic_Mid_Welcome#hidden.jpg"/>
</p:tagLst>
</file>

<file path=ppt/tags/tag51.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52.xml><?xml version="1.0" encoding="utf-8"?>
<p:tagLst xmlns:a="http://schemas.openxmlformats.org/drawingml/2006/main" xmlns:r="http://schemas.openxmlformats.org/officeDocument/2006/relationships" xmlns:p="http://schemas.openxmlformats.org/presentationml/2006/main">
  <p:tag name="SHAPETYPE" val="Footer"/>
</p:tagLst>
</file>

<file path=ppt/tags/tag53.xml><?xml version="1.0" encoding="utf-8"?>
<p:tagLst xmlns:a="http://schemas.openxmlformats.org/drawingml/2006/main" xmlns:r="http://schemas.openxmlformats.org/officeDocument/2006/relationships" xmlns:p="http://schemas.openxmlformats.org/presentationml/2006/main">
  <p:tag name="SHAPETYPE" val="footer"/>
</p:tagLst>
</file>

<file path=ppt/tags/tag5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58.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5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60.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2.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6.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6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68.xml><?xml version="1.0" encoding="utf-8"?>
<p:tagLst xmlns:a="http://schemas.openxmlformats.org/drawingml/2006/main" xmlns:r="http://schemas.openxmlformats.org/officeDocument/2006/relationships" xmlns:p="http://schemas.openxmlformats.org/presentationml/2006/main">
  <p:tag name="SHAPETYPE" val="footer"/>
</p:tagLst>
</file>

<file path=ppt/tags/tag69.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7.xml><?xml version="1.0" encoding="utf-8"?>
<p:tagLst xmlns:a="http://schemas.openxmlformats.org/drawingml/2006/main" xmlns:r="http://schemas.openxmlformats.org/officeDocument/2006/relationships" xmlns:p="http://schemas.openxmlformats.org/presentationml/2006/main">
  <p:tag name="SHAPETYPE" val="Logo"/>
  <p:tag name="COLORTAG" val="W"/>
  <p:tag name="LOGOID" val="0"/>
</p:tagLst>
</file>

<file path=ppt/tags/tag70.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1.xml><?xml version="1.0" encoding="utf-8"?>
<p:tagLst xmlns:a="http://schemas.openxmlformats.org/drawingml/2006/main" xmlns:r="http://schemas.openxmlformats.org/officeDocument/2006/relationships" xmlns:p="http://schemas.openxmlformats.org/presentationml/2006/main">
  <p:tag name="SHAPETYPE" val="footer"/>
</p:tagLst>
</file>

<file path=ppt/tags/tag72.xml><?xml version="1.0" encoding="utf-8"?>
<p:tagLst xmlns:a="http://schemas.openxmlformats.org/drawingml/2006/main" xmlns:r="http://schemas.openxmlformats.org/officeDocument/2006/relationships" xmlns:p="http://schemas.openxmlformats.org/presentationml/2006/main">
  <p:tag name="SHAPETYPE" val="Footer"/>
</p:tagLst>
</file>

<file path=ppt/tags/tag73.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4.xml><?xml version="1.0" encoding="utf-8"?>
<p:tagLst xmlns:a="http://schemas.openxmlformats.org/drawingml/2006/main" xmlns:r="http://schemas.openxmlformats.org/officeDocument/2006/relationships" xmlns:p="http://schemas.openxmlformats.org/presentationml/2006/main">
  <p:tag name="SHAPETYPE" val="Footer"/>
</p:tagLst>
</file>

<file path=ppt/tags/tag7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6.xml><?xml version="1.0" encoding="utf-8"?>
<p:tagLst xmlns:a="http://schemas.openxmlformats.org/drawingml/2006/main" xmlns:r="http://schemas.openxmlformats.org/officeDocument/2006/relationships" xmlns:p="http://schemas.openxmlformats.org/presentationml/2006/main">
  <p:tag name="SHAPETYPE" val="Footer"/>
</p:tagLst>
</file>

<file path=ppt/tags/tag7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78.xml><?xml version="1.0" encoding="utf-8"?>
<p:tagLst xmlns:a="http://schemas.openxmlformats.org/drawingml/2006/main" xmlns:r="http://schemas.openxmlformats.org/officeDocument/2006/relationships" xmlns:p="http://schemas.openxmlformats.org/presentationml/2006/main">
  <p:tag name="SHAPETYPE" val="Footer"/>
</p:tagLst>
</file>

<file path=ppt/tags/tag79.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0.xml><?xml version="1.0" encoding="utf-8"?>
<p:tagLst xmlns:a="http://schemas.openxmlformats.org/drawingml/2006/main" xmlns:r="http://schemas.openxmlformats.org/officeDocument/2006/relationships" xmlns:p="http://schemas.openxmlformats.org/presentationml/2006/main">
  <p:tag name="SHAPETYPE" val="Footer"/>
</p:tagLst>
</file>

<file path=ppt/tags/tag81.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3.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84.xml><?xml version="1.0" encoding="utf-8"?>
<p:tagLst xmlns:a="http://schemas.openxmlformats.org/drawingml/2006/main" xmlns:r="http://schemas.openxmlformats.org/officeDocument/2006/relationships" xmlns:p="http://schemas.openxmlformats.org/presentationml/2006/main">
  <p:tag name="COLORTAG" val="W"/>
  <p:tag name="SHAPETYPE" val="Logo"/>
  <p:tag name="LOGOID" val="0"/>
</p:tagLst>
</file>

<file path=ppt/tags/tag85.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6.xml><?xml version="1.0" encoding="utf-8"?>
<p:tagLst xmlns:a="http://schemas.openxmlformats.org/drawingml/2006/main" xmlns:r="http://schemas.openxmlformats.org/officeDocument/2006/relationships" xmlns:p="http://schemas.openxmlformats.org/presentationml/2006/main">
  <p:tag name="SHAPETYPE" val="Footer"/>
</p:tagLst>
</file>

<file path=ppt/tags/tag87.xml><?xml version="1.0" encoding="utf-8"?>
<p:tagLst xmlns:a="http://schemas.openxmlformats.org/drawingml/2006/main" xmlns:r="http://schemas.openxmlformats.org/officeDocument/2006/relationships" xmlns:p="http://schemas.openxmlformats.org/presentationml/2006/main">
  <p:tag name="SHAPETYPE" val="SlideNumber"/>
</p:tagLst>
</file>

<file path=ppt/tags/tag88.xml><?xml version="1.0" encoding="utf-8"?>
<p:tagLst xmlns:a="http://schemas.openxmlformats.org/drawingml/2006/main" xmlns:r="http://schemas.openxmlformats.org/officeDocument/2006/relationships" xmlns:p="http://schemas.openxmlformats.org/presentationml/2006/main">
  <p:tag name="SHAPETYPE" val="Logo"/>
  <p:tag name="COLORTAG" val="W"/>
  <p:tag name="LOGO" val="0"/>
</p:tagLst>
</file>

<file path=ppt/tags/tag9.xml><?xml version="1.0" encoding="utf-8"?>
<p:tagLst xmlns:a="http://schemas.openxmlformats.org/drawingml/2006/main" xmlns:r="http://schemas.openxmlformats.org/officeDocument/2006/relationships" xmlns:p="http://schemas.openxmlformats.org/presentationml/2006/main">
  <p:tag name="SHAPETYPE" val="Logo"/>
  <p:tag name="COLORTAG" val="L"/>
  <p:tag name="LOGOI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0.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1.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2.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3.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4.xml><?xml version="1.0" encoding="utf-8"?>
<a:themeOverride xmlns:a="http://schemas.openxmlformats.org/drawingml/2006/main">
  <a:clrScheme name="SR New Blue">
    <a:dk1>
      <a:srgbClr val="283E36"/>
    </a:dk1>
    <a:lt1>
      <a:srgbClr val="FFFFFF"/>
    </a:lt1>
    <a:dk2>
      <a:srgbClr val="1455B4"/>
    </a:dk2>
    <a:lt2>
      <a:srgbClr val="91C8FF"/>
    </a:lt2>
    <a:accent1>
      <a:srgbClr val="1455B4"/>
    </a:accent1>
    <a:accent2>
      <a:srgbClr val="418CE1"/>
    </a:accent2>
    <a:accent3>
      <a:srgbClr val="3C4150"/>
    </a:accent3>
    <a:accent4>
      <a:srgbClr val="AFB4B9"/>
    </a:accent4>
    <a:accent5>
      <a:srgbClr val="9B14B4"/>
    </a:accent5>
    <a:accent6>
      <a:srgbClr val="D241C8"/>
    </a:accent6>
    <a:hlink>
      <a:srgbClr val="1455B4"/>
    </a:hlink>
    <a:folHlink>
      <a:srgbClr val="9B14B4"/>
    </a:folHlink>
  </a:clrScheme>
</a:themeOverride>
</file>

<file path=ppt/theme/themeOverride15.xml><?xml version="1.0" encoding="utf-8"?>
<a:themeOverride xmlns:a="http://schemas.openxmlformats.org/drawingml/2006/main">
  <a:clrScheme name="SR - Purple">
    <a:dk1>
      <a:srgbClr val="283E36"/>
    </a:dk1>
    <a:lt1>
      <a:sysClr val="window" lastClr="FFFFFF"/>
    </a:lt1>
    <a:dk2>
      <a:srgbClr val="9B14B4"/>
    </a:dk2>
    <a:lt2>
      <a:srgbClr val="FA8CFF"/>
    </a:lt2>
    <a:accent1>
      <a:srgbClr val="9B14B4"/>
    </a:accent1>
    <a:accent2>
      <a:srgbClr val="D241C8"/>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16.xml><?xml version="1.0" encoding="utf-8"?>
<a:themeOverride xmlns:a="http://schemas.openxmlformats.org/drawingml/2006/main">
  <a:clrScheme name="SR New Blue">
    <a:dk1>
      <a:srgbClr val="283E36"/>
    </a:dk1>
    <a:lt1>
      <a:srgbClr val="FFFFFF"/>
    </a:lt1>
    <a:dk2>
      <a:srgbClr val="9B14B4"/>
    </a:dk2>
    <a:lt2>
      <a:srgbClr val="FA8CFF"/>
    </a:lt2>
    <a:accent1>
      <a:srgbClr val="9B14B4"/>
    </a:accent1>
    <a:accent2>
      <a:srgbClr val="D241C8"/>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2.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3.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4.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5.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6.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7.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8.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ppt/theme/themeOverride9.xml><?xml version="1.0" encoding="utf-8"?>
<a:themeOverride xmlns:a="http://schemas.openxmlformats.org/drawingml/2006/main">
  <a:clrScheme name="SR - Green">
    <a:dk1>
      <a:srgbClr val="283E36"/>
    </a:dk1>
    <a:lt1>
      <a:srgbClr val="FFFFFF"/>
    </a:lt1>
    <a:dk2>
      <a:srgbClr val="006E73"/>
    </a:dk2>
    <a:lt2>
      <a:srgbClr val="73E1A5"/>
    </a:lt2>
    <a:accent1>
      <a:srgbClr val="006E73"/>
    </a:accent1>
    <a:accent2>
      <a:srgbClr val="00AA91"/>
    </a:accent2>
    <a:accent3>
      <a:srgbClr val="3C4150"/>
    </a:accent3>
    <a:accent4>
      <a:srgbClr val="AFB4B9"/>
    </a:accent4>
    <a:accent5>
      <a:srgbClr val="1455B4"/>
    </a:accent5>
    <a:accent6>
      <a:srgbClr val="418CE1"/>
    </a:accent6>
    <a:hlink>
      <a:srgbClr val="1455B4"/>
    </a:hlink>
    <a:folHlink>
      <a:srgbClr val="9B14B4"/>
    </a:folHlink>
  </a:clrScheme>
</a:themeOverride>
</file>

<file path=docProps/app.xml><?xml version="1.0" encoding="utf-8"?>
<Properties xmlns="http://schemas.openxmlformats.org/officeDocument/2006/extended-properties" xmlns:vt="http://schemas.openxmlformats.org/officeDocument/2006/docPropsVTypes">
  <TotalTime>3113</TotalTime>
  <Words>2610</Words>
  <Application>Microsoft Office PowerPoint</Application>
  <PresentationFormat>Widescreen</PresentationFormat>
  <Paragraphs>316</Paragraphs>
  <Slides>48</Slides>
  <Notes>20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61" baseType="lpstr">
      <vt:lpstr>Aptos</vt:lpstr>
      <vt:lpstr>Arial</vt:lpstr>
      <vt:lpstr>Arial Narrow</vt:lpstr>
      <vt:lpstr>Calibri</vt:lpstr>
      <vt:lpstr>Calibri Light</vt:lpstr>
      <vt:lpstr>Helvetica</vt:lpstr>
      <vt:lpstr>Roboto</vt:lpstr>
      <vt:lpstr>SwissReSans</vt:lpstr>
      <vt:lpstr>SwissReSans Light</vt:lpstr>
      <vt:lpstr>Symbol</vt:lpstr>
      <vt:lpstr>Times New Roman</vt:lpstr>
      <vt:lpstr>Office Theme</vt:lpstr>
      <vt:lpstr>think-cell Slide</vt:lpstr>
      <vt:lpstr>Cocktails and Covid 19 Pounds: The Essential Ingredients for Early Cirrhosis in Women (and men)</vt:lpstr>
      <vt:lpstr>Objectives</vt:lpstr>
      <vt:lpstr>PowerPoint Presentation</vt:lpstr>
      <vt:lpstr>PowerPoint Presentation</vt:lpstr>
      <vt:lpstr>Prevalence of metabolic syndrome in Canada</vt:lpstr>
      <vt:lpstr>Components of metabolic syndrome and mortality for those with MASLD</vt:lpstr>
      <vt:lpstr>Cause specific mortality in a Swedish research              published 24, March 2025  Gabriel Issa et al</vt:lpstr>
      <vt:lpstr>What about Alcoholic liver disease</vt:lpstr>
      <vt:lpstr>PowerPoint Presentation</vt:lpstr>
      <vt:lpstr>Women Increasingly at Risk for Alcohol –Related Liver Disease. Let’s explore why</vt:lpstr>
      <vt:lpstr>Seems a whole new culture began since that HBO series aired   - The Girl’s Night Outs</vt:lpstr>
      <vt:lpstr>PowerPoint Presentation</vt:lpstr>
      <vt:lpstr>Setting the Stage on Alcohol Use Among Women</vt:lpstr>
      <vt:lpstr>Data that sounds the Alarm</vt:lpstr>
      <vt:lpstr>More Data to Sound an Alarm</vt:lpstr>
      <vt:lpstr>Few Stark Conclusions</vt:lpstr>
      <vt:lpstr>Susceptibility factors in women</vt:lpstr>
      <vt:lpstr>Cocktails and Covid 19 Pounds: The Essential Ingredients for Early Cirrhosis in Women</vt:lpstr>
      <vt:lpstr>Everything you want to know about Cirrhosis but were afraid to ask!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Pop question</vt:lpstr>
      <vt:lpstr>Caput medusa</vt:lpstr>
      <vt:lpstr>PowerPoint Presentation</vt:lpstr>
      <vt:lpstr>Red Flags that suggest liver failure</vt:lpstr>
      <vt:lpstr>Case   40-year-old businesswoman applying for 1.2 million Euros whole life policy</vt:lpstr>
      <vt:lpstr>Case</vt:lpstr>
      <vt:lpstr>PowerPoint Presentation</vt:lpstr>
      <vt:lpstr>The Claim</vt:lpstr>
      <vt:lpstr>Claim Investigation</vt:lpstr>
      <vt:lpstr> Our 40-yr old businesswoman        Any missed red flags upon underwriting??</vt:lpstr>
      <vt:lpstr>Calculate a Fib-4 on this 40-year-old female  </vt:lpstr>
      <vt:lpstr>How does a hepatologist evaluate and treat  MASLD  that is identified by imaging or biopsy?</vt:lpstr>
      <vt:lpstr>Next step, how bad: Fib 4?  Age AST platelet count  ALT</vt:lpstr>
      <vt:lpstr>Treatments</vt:lpstr>
      <vt:lpstr>The Antidote</vt:lpstr>
      <vt:lpstr>My 2 cents on Coffee </vt:lpstr>
      <vt:lpstr>Phil Mickelson Is On the Correct Side of Coffee – Chopra’s Side!!!</vt:lpstr>
      <vt:lpstr>PowerPoint Presentation</vt:lpstr>
      <vt:lpstr>PowerPoint Presentation</vt:lpstr>
      <vt:lpstr>PowerPoint Presentation</vt:lpstr>
      <vt:lpstr>Legal notice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Detloff Rump</dc:creator>
  <cp:lastModifiedBy>Elyssa Del Valle</cp:lastModifiedBy>
  <cp:revision>37</cp:revision>
  <dcterms:created xsi:type="dcterms:W3CDTF">2024-06-06T06:53:17Z</dcterms:created>
  <dcterms:modified xsi:type="dcterms:W3CDTF">2025-10-29T20:21:12Z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3c9aa860-6a65-4942-a19a-0478291725e1_Enabled">
    <vt:lpwstr>true</vt:lpwstr>
  </property>
  <property fmtid="{D5CDD505-2E9C-101B-9397-08002B2CF9AE}" pid="3" name="MSIP_Label_3c9aa860-6a65-4942-a19a-0478291725e1_SetDate">
    <vt:lpwstr>2024-06-06T06:57:34Z</vt:lpwstr>
  </property>
  <property fmtid="{D5CDD505-2E9C-101B-9397-08002B2CF9AE}" pid="4" name="MSIP_Label_3c9aa860-6a65-4942-a19a-0478291725e1_Method">
    <vt:lpwstr>Privileged</vt:lpwstr>
  </property>
  <property fmtid="{D5CDD505-2E9C-101B-9397-08002B2CF9AE}" pid="5" name="MSIP_Label_3c9aa860-6a65-4942-a19a-0478291725e1_Name">
    <vt:lpwstr>CONFIDENTIAL</vt:lpwstr>
  </property>
  <property fmtid="{D5CDD505-2E9C-101B-9397-08002B2CF9AE}" pid="6" name="MSIP_Label_3c9aa860-6a65-4942-a19a-0478291725e1_SiteId">
    <vt:lpwstr>5d3e2773-e07f-4432-a630-1a0f68a28a05</vt:lpwstr>
  </property>
  <property fmtid="{D5CDD505-2E9C-101B-9397-08002B2CF9AE}" pid="7" name="MSIP_Label_3c9aa860-6a65-4942-a19a-0478291725e1_ActionId">
    <vt:lpwstr>6f89638b-d7b2-4139-a0de-6a0e148a7888</vt:lpwstr>
  </property>
  <property fmtid="{D5CDD505-2E9C-101B-9397-08002B2CF9AE}" pid="8" name="MSIP_Label_3c9aa860-6a65-4942-a19a-0478291725e1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CONFIDENTIAL</vt:lpwstr>
  </property>
  <property fmtid="{D5CDD505-2E9C-101B-9397-08002B2CF9AE}" pid="11" name="MSIP_Label_0d0d896c-7307-4e3f-87b0-7d1d5d997a8c_Enabled">
    <vt:lpwstr>true</vt:lpwstr>
  </property>
  <property fmtid="{D5CDD505-2E9C-101B-9397-08002B2CF9AE}" pid="12" name="MSIP_Label_0d0d896c-7307-4e3f-87b0-7d1d5d997a8c_SetDate">
    <vt:lpwstr>2024-09-05T01:19:09Z</vt:lpwstr>
  </property>
  <property fmtid="{D5CDD505-2E9C-101B-9397-08002B2CF9AE}" pid="13" name="MSIP_Label_0d0d896c-7307-4e3f-87b0-7d1d5d997a8c_Method">
    <vt:lpwstr>Privileged</vt:lpwstr>
  </property>
  <property fmtid="{D5CDD505-2E9C-101B-9397-08002B2CF9AE}" pid="14" name="MSIP_Label_0d0d896c-7307-4e3f-87b0-7d1d5d997a8c_Name">
    <vt:lpwstr>Public</vt:lpwstr>
  </property>
  <property fmtid="{D5CDD505-2E9C-101B-9397-08002B2CF9AE}" pid="15" name="MSIP_Label_0d0d896c-7307-4e3f-87b0-7d1d5d997a8c_SiteId">
    <vt:lpwstr>3425dff1-3121-4de4-a918-893fc94ebbbc</vt:lpwstr>
  </property>
  <property fmtid="{D5CDD505-2E9C-101B-9397-08002B2CF9AE}" pid="16" name="MSIP_Label_0d0d896c-7307-4e3f-87b0-7d1d5d997a8c_ActionId">
    <vt:lpwstr>7281be08-4a00-4853-8dec-c8e30219a0b2</vt:lpwstr>
  </property>
  <property fmtid="{D5CDD505-2E9C-101B-9397-08002B2CF9AE}" pid="17" name="MSIP_Label_0d0d896c-7307-4e3f-87b0-7d1d5d997a8c_ContentBits">
    <vt:lpwstr>0</vt:lpwstr>
  </property>
  <property fmtid="{D5CDD505-2E9C-101B-9397-08002B2CF9AE}" pid="18" name="MSIP_Label_90c2fedb-0da6-4717-8531-d16a1b9930f4_Enabled">
    <vt:lpwstr>true</vt:lpwstr>
  </property>
  <property fmtid="{D5CDD505-2E9C-101B-9397-08002B2CF9AE}" pid="19" name="MSIP_Label_90c2fedb-0da6-4717-8531-d16a1b9930f4_SetDate">
    <vt:lpwstr>2024-12-26T20:58:21Z</vt:lpwstr>
  </property>
  <property fmtid="{D5CDD505-2E9C-101B-9397-08002B2CF9AE}" pid="20" name="MSIP_Label_90c2fedb-0da6-4717-8531-d16a1b9930f4_Method">
    <vt:lpwstr>Standard</vt:lpwstr>
  </property>
  <property fmtid="{D5CDD505-2E9C-101B-9397-08002B2CF9AE}" pid="21" name="MSIP_Label_90c2fedb-0da6-4717-8531-d16a1b9930f4_Name">
    <vt:lpwstr>90c2fedb-0da6-4717-8531-d16a1b9930f4</vt:lpwstr>
  </property>
  <property fmtid="{D5CDD505-2E9C-101B-9397-08002B2CF9AE}" pid="22" name="MSIP_Label_90c2fedb-0da6-4717-8531-d16a1b9930f4_SiteId">
    <vt:lpwstr>45597f60-6e37-4be7-acfb-4c9e23b261ea</vt:lpwstr>
  </property>
  <property fmtid="{D5CDD505-2E9C-101B-9397-08002B2CF9AE}" pid="23" name="MSIP_Label_90c2fedb-0da6-4717-8531-d16a1b9930f4_ActionId">
    <vt:lpwstr>647e28be-dbbc-44e2-acc6-57831724c399</vt:lpwstr>
  </property>
  <property fmtid="{D5CDD505-2E9C-101B-9397-08002B2CF9AE}" pid="24" name="MSIP_Label_90c2fedb-0da6-4717-8531-d16a1b9930f4_ContentBits">
    <vt:lpwstr>0</vt:lpwstr>
  </property>
</Properties>
</file>